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87"/>
  </p:notesMasterIdLst>
  <p:handoutMasterIdLst>
    <p:handoutMasterId r:id="rId88"/>
  </p:handoutMasterIdLst>
  <p:sldIdLst>
    <p:sldId id="256" r:id="rId5"/>
    <p:sldId id="386" r:id="rId6"/>
    <p:sldId id="387" r:id="rId7"/>
    <p:sldId id="265" r:id="rId8"/>
    <p:sldId id="370" r:id="rId9"/>
    <p:sldId id="617" r:id="rId10"/>
    <p:sldId id="355" r:id="rId11"/>
    <p:sldId id="273" r:id="rId12"/>
    <p:sldId id="274" r:id="rId13"/>
    <p:sldId id="615" r:id="rId14"/>
    <p:sldId id="616" r:id="rId15"/>
    <p:sldId id="547" r:id="rId16"/>
    <p:sldId id="540" r:id="rId17"/>
    <p:sldId id="549" r:id="rId18"/>
    <p:sldId id="541" r:id="rId19"/>
    <p:sldId id="603" r:id="rId20"/>
    <p:sldId id="548" r:id="rId21"/>
    <p:sldId id="520" r:id="rId22"/>
    <p:sldId id="481" r:id="rId23"/>
    <p:sldId id="478" r:id="rId24"/>
    <p:sldId id="499" r:id="rId25"/>
    <p:sldId id="502" r:id="rId26"/>
    <p:sldId id="503" r:id="rId27"/>
    <p:sldId id="551" r:id="rId28"/>
    <p:sldId id="555" r:id="rId29"/>
    <p:sldId id="556" r:id="rId30"/>
    <p:sldId id="557" r:id="rId31"/>
    <p:sldId id="577" r:id="rId32"/>
    <p:sldId id="349" r:id="rId33"/>
    <p:sldId id="295" r:id="rId34"/>
    <p:sldId id="296" r:id="rId35"/>
    <p:sldId id="297" r:id="rId36"/>
    <p:sldId id="298" r:id="rId37"/>
    <p:sldId id="299" r:id="rId38"/>
    <p:sldId id="300" r:id="rId39"/>
    <p:sldId id="544" r:id="rId40"/>
    <p:sldId id="545" r:id="rId41"/>
    <p:sldId id="564" r:id="rId42"/>
    <p:sldId id="513" r:id="rId43"/>
    <p:sldId id="565" r:id="rId44"/>
    <p:sldId id="570" r:id="rId45"/>
    <p:sldId id="571" r:id="rId46"/>
    <p:sldId id="573" r:id="rId47"/>
    <p:sldId id="350" r:id="rId48"/>
    <p:sldId id="351" r:id="rId49"/>
    <p:sldId id="482" r:id="rId50"/>
    <p:sldId id="382" r:id="rId51"/>
    <p:sldId id="393" r:id="rId52"/>
    <p:sldId id="392" r:id="rId53"/>
    <p:sldId id="488" r:id="rId54"/>
    <p:sldId id="567" r:id="rId55"/>
    <p:sldId id="489" r:id="rId56"/>
    <p:sldId id="506" r:id="rId57"/>
    <p:sldId id="490" r:id="rId58"/>
    <p:sldId id="491" r:id="rId59"/>
    <p:sldId id="492" r:id="rId60"/>
    <p:sldId id="592" r:id="rId61"/>
    <p:sldId id="599" r:id="rId62"/>
    <p:sldId id="593" r:id="rId63"/>
    <p:sldId id="597" r:id="rId64"/>
    <p:sldId id="598" r:id="rId65"/>
    <p:sldId id="600" r:id="rId66"/>
    <p:sldId id="601" r:id="rId67"/>
    <p:sldId id="602" r:id="rId68"/>
    <p:sldId id="574" r:id="rId69"/>
    <p:sldId id="493" r:id="rId70"/>
    <p:sldId id="494" r:id="rId71"/>
    <p:sldId id="495" r:id="rId72"/>
    <p:sldId id="496" r:id="rId73"/>
    <p:sldId id="377" r:id="rId74"/>
    <p:sldId id="385" r:id="rId75"/>
    <p:sldId id="607" r:id="rId76"/>
    <p:sldId id="608" r:id="rId77"/>
    <p:sldId id="609" r:id="rId78"/>
    <p:sldId id="610" r:id="rId79"/>
    <p:sldId id="611" r:id="rId80"/>
    <p:sldId id="612" r:id="rId81"/>
    <p:sldId id="604" r:id="rId82"/>
    <p:sldId id="613" r:id="rId83"/>
    <p:sldId id="365" r:id="rId84"/>
    <p:sldId id="483" r:id="rId85"/>
    <p:sldId id="260" r:id="rId86"/>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D94EE4-F577-41D5-B934-22A3CFDEA938}" v="2" dt="2020-04-28T20:31:27.0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7250" autoAdjust="0"/>
    <p:restoredTop sz="94730" autoAdjust="0"/>
  </p:normalViewPr>
  <p:slideViewPr>
    <p:cSldViewPr>
      <p:cViewPr>
        <p:scale>
          <a:sx n="67" d="100"/>
          <a:sy n="67" d="100"/>
        </p:scale>
        <p:origin x="2496" y="1008"/>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viewProps" Target="viewProps.xml"/><Relationship Id="rId165" Type="http://schemas.microsoft.com/office/2015/10/relationships/revisionInfo" Target="revisionInfo.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3342" tIns="46671" rIns="93342" bIns="46671" rtlCol="0"/>
          <a:lstStyle>
            <a:lvl1pPr algn="l">
              <a:defRPr sz="1200"/>
            </a:lvl1pPr>
          </a:lstStyle>
          <a:p>
            <a:endParaRPr lang="en-US" dirty="0"/>
          </a:p>
        </p:txBody>
      </p:sp>
      <p:sp>
        <p:nvSpPr>
          <p:cNvPr id="3" name="Date Placeholder 2"/>
          <p:cNvSpPr>
            <a:spLocks noGrp="1"/>
          </p:cNvSpPr>
          <p:nvPr>
            <p:ph type="dt" sz="quarter" idx="1"/>
          </p:nvPr>
        </p:nvSpPr>
        <p:spPr>
          <a:xfrm>
            <a:off x="4023092" y="0"/>
            <a:ext cx="3077739" cy="469424"/>
          </a:xfrm>
          <a:prstGeom prst="rect">
            <a:avLst/>
          </a:prstGeom>
        </p:spPr>
        <p:txBody>
          <a:bodyPr vert="horz" lIns="93342" tIns="46671" rIns="93342" bIns="46671" rtlCol="0"/>
          <a:lstStyle>
            <a:lvl1pPr algn="r">
              <a:defRPr sz="1200"/>
            </a:lvl1pPr>
          </a:lstStyle>
          <a:p>
            <a:fld id="{F019DFEC-A71C-48CD-B31A-32F89E140CE8}" type="datetimeFigureOut">
              <a:rPr lang="en-US" smtClean="0"/>
              <a:t>10/26/2021</a:t>
            </a:fld>
            <a:endParaRPr lang="en-US" dirty="0"/>
          </a:p>
        </p:txBody>
      </p:sp>
      <p:sp>
        <p:nvSpPr>
          <p:cNvPr id="4" name="Footer Placeholder 3"/>
          <p:cNvSpPr>
            <a:spLocks noGrp="1"/>
          </p:cNvSpPr>
          <p:nvPr>
            <p:ph type="ftr" sz="quarter" idx="2"/>
          </p:nvPr>
        </p:nvSpPr>
        <p:spPr>
          <a:xfrm>
            <a:off x="0" y="8917422"/>
            <a:ext cx="3077739" cy="469424"/>
          </a:xfrm>
          <a:prstGeom prst="rect">
            <a:avLst/>
          </a:prstGeom>
        </p:spPr>
        <p:txBody>
          <a:bodyPr vert="horz" lIns="93342" tIns="46671" rIns="93342" bIns="46671"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3342" tIns="46671" rIns="93342" bIns="46671" rtlCol="0" anchor="b"/>
          <a:lstStyle>
            <a:lvl1pPr algn="r">
              <a:defRPr sz="1200"/>
            </a:lvl1pPr>
          </a:lstStyle>
          <a:p>
            <a:fld id="{7528655B-AE38-4AED-9612-87AC301442FA}" type="slidenum">
              <a:rPr lang="en-US" smtClean="0"/>
              <a:t>‹#›</a:t>
            </a:fld>
            <a:endParaRPr lang="en-US" dirty="0"/>
          </a:p>
        </p:txBody>
      </p:sp>
    </p:spTree>
    <p:extLst>
      <p:ext uri="{BB962C8B-B14F-4D97-AF65-F5344CB8AC3E}">
        <p14:creationId xmlns:p14="http://schemas.microsoft.com/office/powerpoint/2010/main" val="18850262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745"/>
          </a:xfrm>
          <a:prstGeom prst="rect">
            <a:avLst/>
          </a:prstGeom>
        </p:spPr>
        <p:txBody>
          <a:bodyPr vert="horz" lIns="93342" tIns="46671" rIns="93342" bIns="46671" rtlCol="0"/>
          <a:lstStyle>
            <a:lvl1pPr algn="l">
              <a:defRPr sz="1200"/>
            </a:lvl1pPr>
          </a:lstStyle>
          <a:p>
            <a:endParaRPr lang="en-US" dirty="0"/>
          </a:p>
        </p:txBody>
      </p:sp>
      <p:sp>
        <p:nvSpPr>
          <p:cNvPr id="3" name="Date Placeholder 2"/>
          <p:cNvSpPr>
            <a:spLocks noGrp="1"/>
          </p:cNvSpPr>
          <p:nvPr>
            <p:ph type="dt" idx="1"/>
          </p:nvPr>
        </p:nvSpPr>
        <p:spPr>
          <a:xfrm>
            <a:off x="4023092" y="0"/>
            <a:ext cx="3077739" cy="469745"/>
          </a:xfrm>
          <a:prstGeom prst="rect">
            <a:avLst/>
          </a:prstGeom>
        </p:spPr>
        <p:txBody>
          <a:bodyPr vert="horz" lIns="93342" tIns="46671" rIns="93342" bIns="46671" rtlCol="0"/>
          <a:lstStyle>
            <a:lvl1pPr algn="r">
              <a:defRPr sz="1200"/>
            </a:lvl1pPr>
          </a:lstStyle>
          <a:p>
            <a:fld id="{415FBCA0-7501-47C4-8ACD-8750A0430433}" type="datetimeFigureOut">
              <a:rPr lang="en-US" smtClean="0"/>
              <a:t>10/26/2021</a:t>
            </a:fld>
            <a:endParaRPr lang="en-US" dirty="0"/>
          </a:p>
        </p:txBody>
      </p:sp>
      <p:sp>
        <p:nvSpPr>
          <p:cNvPr id="4" name="Slide Image Placeholder 3"/>
          <p:cNvSpPr>
            <a:spLocks noGrp="1" noRot="1" noChangeAspect="1"/>
          </p:cNvSpPr>
          <p:nvPr>
            <p:ph type="sldImg" idx="2"/>
          </p:nvPr>
        </p:nvSpPr>
        <p:spPr>
          <a:xfrm>
            <a:off x="1203325" y="703263"/>
            <a:ext cx="4695825" cy="3521075"/>
          </a:xfrm>
          <a:prstGeom prst="rect">
            <a:avLst/>
          </a:prstGeom>
          <a:noFill/>
          <a:ln w="12700">
            <a:solidFill>
              <a:prstClr val="black"/>
            </a:solidFill>
          </a:ln>
        </p:spPr>
        <p:txBody>
          <a:bodyPr vert="horz" lIns="93342" tIns="46671" rIns="93342" bIns="46671" rtlCol="0" anchor="ctr"/>
          <a:lstStyle/>
          <a:p>
            <a:endParaRPr lang="en-US" dirty="0"/>
          </a:p>
        </p:txBody>
      </p:sp>
      <p:sp>
        <p:nvSpPr>
          <p:cNvPr id="5" name="Notes Placeholder 4"/>
          <p:cNvSpPr>
            <a:spLocks noGrp="1"/>
          </p:cNvSpPr>
          <p:nvPr>
            <p:ph type="body" sz="quarter" idx="3"/>
          </p:nvPr>
        </p:nvSpPr>
        <p:spPr>
          <a:xfrm>
            <a:off x="710248" y="4460167"/>
            <a:ext cx="5681980" cy="4224494"/>
          </a:xfrm>
          <a:prstGeom prst="rect">
            <a:avLst/>
          </a:prstGeom>
        </p:spPr>
        <p:txBody>
          <a:bodyPr vert="horz" lIns="93342" tIns="46671" rIns="93342" bIns="4667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127"/>
            <a:ext cx="3077739" cy="469745"/>
          </a:xfrm>
          <a:prstGeom prst="rect">
            <a:avLst/>
          </a:prstGeom>
        </p:spPr>
        <p:txBody>
          <a:bodyPr vert="horz" lIns="93342" tIns="46671" rIns="93342" bIns="46671"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127"/>
            <a:ext cx="3077739" cy="469745"/>
          </a:xfrm>
          <a:prstGeom prst="rect">
            <a:avLst/>
          </a:prstGeom>
        </p:spPr>
        <p:txBody>
          <a:bodyPr vert="horz" lIns="93342" tIns="46671" rIns="93342" bIns="46671" rtlCol="0" anchor="b"/>
          <a:lstStyle>
            <a:lvl1pPr algn="r">
              <a:defRPr sz="1200"/>
            </a:lvl1pPr>
          </a:lstStyle>
          <a:p>
            <a:fld id="{AAE890A1-9C2B-4309-A1E2-DE2050F5A51C}" type="slidenum">
              <a:rPr lang="en-US" smtClean="0"/>
              <a:t>‹#›</a:t>
            </a:fld>
            <a:endParaRPr lang="en-US" dirty="0"/>
          </a:p>
        </p:txBody>
      </p:sp>
    </p:spTree>
    <p:extLst>
      <p:ext uri="{BB962C8B-B14F-4D97-AF65-F5344CB8AC3E}">
        <p14:creationId xmlns:p14="http://schemas.microsoft.com/office/powerpoint/2010/main" val="2011002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3263"/>
            <a:ext cx="4695825" cy="35210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821CDC7-4861-46D2-A15D-77A91C41CF4E}" type="slidenum">
              <a:rPr lang="en-US" smtClean="0"/>
              <a:pPr>
                <a:defRPr/>
              </a:pPr>
              <a:t>5</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58403" indent="-291694" eaLnBrk="0" hangingPunct="0">
              <a:spcBef>
                <a:spcPct val="30000"/>
              </a:spcBef>
              <a:defRPr sz="1200">
                <a:solidFill>
                  <a:schemeClr val="tx1"/>
                </a:solidFill>
                <a:latin typeface="Times New Roman" pitchFamily="18" charset="0"/>
              </a:defRPr>
            </a:lvl2pPr>
            <a:lvl3pPr marL="1166774" indent="-233355" eaLnBrk="0" hangingPunct="0">
              <a:spcBef>
                <a:spcPct val="30000"/>
              </a:spcBef>
              <a:defRPr sz="1200">
                <a:solidFill>
                  <a:schemeClr val="tx1"/>
                </a:solidFill>
                <a:latin typeface="Times New Roman" pitchFamily="18" charset="0"/>
              </a:defRPr>
            </a:lvl3pPr>
            <a:lvl4pPr marL="1633484" indent="-233355" eaLnBrk="0" hangingPunct="0">
              <a:spcBef>
                <a:spcPct val="30000"/>
              </a:spcBef>
              <a:defRPr sz="1200">
                <a:solidFill>
                  <a:schemeClr val="tx1"/>
                </a:solidFill>
                <a:latin typeface="Times New Roman" pitchFamily="18" charset="0"/>
              </a:defRPr>
            </a:lvl4pPr>
            <a:lvl5pPr marL="2100194" indent="-233355" eaLnBrk="0" hangingPunct="0">
              <a:spcBef>
                <a:spcPct val="30000"/>
              </a:spcBef>
              <a:defRPr sz="1200">
                <a:solidFill>
                  <a:schemeClr val="tx1"/>
                </a:solidFill>
                <a:latin typeface="Times New Roman" pitchFamily="18" charset="0"/>
              </a:defRPr>
            </a:lvl5pPr>
            <a:lvl6pPr marL="2566904" indent="-233355" eaLnBrk="0" fontAlgn="base" hangingPunct="0">
              <a:spcBef>
                <a:spcPct val="30000"/>
              </a:spcBef>
              <a:spcAft>
                <a:spcPct val="0"/>
              </a:spcAft>
              <a:defRPr sz="1200">
                <a:solidFill>
                  <a:schemeClr val="tx1"/>
                </a:solidFill>
                <a:latin typeface="Times New Roman" pitchFamily="18" charset="0"/>
              </a:defRPr>
            </a:lvl6pPr>
            <a:lvl7pPr marL="3033613" indent="-233355" eaLnBrk="0" fontAlgn="base" hangingPunct="0">
              <a:spcBef>
                <a:spcPct val="30000"/>
              </a:spcBef>
              <a:spcAft>
                <a:spcPct val="0"/>
              </a:spcAft>
              <a:defRPr sz="1200">
                <a:solidFill>
                  <a:schemeClr val="tx1"/>
                </a:solidFill>
                <a:latin typeface="Times New Roman" pitchFamily="18" charset="0"/>
              </a:defRPr>
            </a:lvl7pPr>
            <a:lvl8pPr marL="3500323" indent="-233355" eaLnBrk="0" fontAlgn="base" hangingPunct="0">
              <a:spcBef>
                <a:spcPct val="30000"/>
              </a:spcBef>
              <a:spcAft>
                <a:spcPct val="0"/>
              </a:spcAft>
              <a:defRPr sz="1200">
                <a:solidFill>
                  <a:schemeClr val="tx1"/>
                </a:solidFill>
                <a:latin typeface="Times New Roman" pitchFamily="18" charset="0"/>
              </a:defRPr>
            </a:lvl8pPr>
            <a:lvl9pPr marL="3967033" indent="-23335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F26A5B7-B22C-4AAC-BA99-D364850DF346}" type="slidenum">
              <a:rPr lang="en-US" altLang="en-US" smtClean="0"/>
              <a:pPr eaLnBrk="1" hangingPunct="1">
                <a:spcBef>
                  <a:spcPct val="0"/>
                </a:spcBef>
              </a:pPr>
              <a:t>9</a:t>
            </a:fld>
            <a:endParaRPr lang="en-US" alt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947319" y="4460168"/>
            <a:ext cx="5759502" cy="4224494"/>
          </a:xfrm>
          <a:noFill/>
        </p:spPr>
        <p:txBody>
          <a:bodyPr/>
          <a:lstStyle/>
          <a:p>
            <a:pPr marL="233355" indent="-233355"/>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58403" indent="-291694" eaLnBrk="0" hangingPunct="0">
              <a:spcBef>
                <a:spcPct val="30000"/>
              </a:spcBef>
              <a:defRPr sz="1200">
                <a:solidFill>
                  <a:schemeClr val="tx1"/>
                </a:solidFill>
                <a:latin typeface="Times New Roman" pitchFamily="18" charset="0"/>
              </a:defRPr>
            </a:lvl2pPr>
            <a:lvl3pPr marL="1166774" indent="-233355" eaLnBrk="0" hangingPunct="0">
              <a:spcBef>
                <a:spcPct val="30000"/>
              </a:spcBef>
              <a:defRPr sz="1200">
                <a:solidFill>
                  <a:schemeClr val="tx1"/>
                </a:solidFill>
                <a:latin typeface="Times New Roman" pitchFamily="18" charset="0"/>
              </a:defRPr>
            </a:lvl3pPr>
            <a:lvl4pPr marL="1633484" indent="-233355" eaLnBrk="0" hangingPunct="0">
              <a:spcBef>
                <a:spcPct val="30000"/>
              </a:spcBef>
              <a:defRPr sz="1200">
                <a:solidFill>
                  <a:schemeClr val="tx1"/>
                </a:solidFill>
                <a:latin typeface="Times New Roman" pitchFamily="18" charset="0"/>
              </a:defRPr>
            </a:lvl4pPr>
            <a:lvl5pPr marL="2100194" indent="-233355" eaLnBrk="0" hangingPunct="0">
              <a:spcBef>
                <a:spcPct val="30000"/>
              </a:spcBef>
              <a:defRPr sz="1200">
                <a:solidFill>
                  <a:schemeClr val="tx1"/>
                </a:solidFill>
                <a:latin typeface="Times New Roman" pitchFamily="18" charset="0"/>
              </a:defRPr>
            </a:lvl5pPr>
            <a:lvl6pPr marL="2566904" indent="-233355" eaLnBrk="0" fontAlgn="base" hangingPunct="0">
              <a:spcBef>
                <a:spcPct val="30000"/>
              </a:spcBef>
              <a:spcAft>
                <a:spcPct val="0"/>
              </a:spcAft>
              <a:defRPr sz="1200">
                <a:solidFill>
                  <a:schemeClr val="tx1"/>
                </a:solidFill>
                <a:latin typeface="Times New Roman" pitchFamily="18" charset="0"/>
              </a:defRPr>
            </a:lvl6pPr>
            <a:lvl7pPr marL="3033613" indent="-233355" eaLnBrk="0" fontAlgn="base" hangingPunct="0">
              <a:spcBef>
                <a:spcPct val="30000"/>
              </a:spcBef>
              <a:spcAft>
                <a:spcPct val="0"/>
              </a:spcAft>
              <a:defRPr sz="1200">
                <a:solidFill>
                  <a:schemeClr val="tx1"/>
                </a:solidFill>
                <a:latin typeface="Times New Roman" pitchFamily="18" charset="0"/>
              </a:defRPr>
            </a:lvl7pPr>
            <a:lvl8pPr marL="3500323" indent="-233355" eaLnBrk="0" fontAlgn="base" hangingPunct="0">
              <a:spcBef>
                <a:spcPct val="30000"/>
              </a:spcBef>
              <a:spcAft>
                <a:spcPct val="0"/>
              </a:spcAft>
              <a:defRPr sz="1200">
                <a:solidFill>
                  <a:schemeClr val="tx1"/>
                </a:solidFill>
                <a:latin typeface="Times New Roman" pitchFamily="18" charset="0"/>
              </a:defRPr>
            </a:lvl8pPr>
            <a:lvl9pPr marL="3967033" indent="-23335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BC5E9EE-FFD0-4EA2-80C5-6D8406EB292F}" type="slidenum">
              <a:rPr lang="en-US" altLang="en-US" smtClean="0"/>
              <a:pPr eaLnBrk="1" hangingPunct="1">
                <a:spcBef>
                  <a:spcPct val="0"/>
                </a:spcBef>
              </a:pPr>
              <a:t>31</a:t>
            </a:fld>
            <a:endParaRPr lang="en-US" altLang="en-US" dirty="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extLst>
            <a:ext uri="{91240B29-F687-4F45-9708-019B960494DF}">
              <a14:hiddenLine xmlns:a14="http://schemas.microsoft.com/office/drawing/2010/main" w="9525" cap="sq">
                <a:solidFill>
                  <a:schemeClr val="tx1"/>
                </a:solidFill>
                <a:miter lim="800000"/>
                <a:headEnd type="none" w="sm" len="sm"/>
                <a:tailEnd type="none" w="sm" len="sm"/>
              </a14:hiddenLine>
            </a:ext>
          </a:extLst>
        </p:spPr>
        <p:txBody>
          <a:bodyPr/>
          <a:lstStyle/>
          <a:p>
            <a:pPr eaLnBrk="1" hangingPunct="1"/>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58403" indent="-291694" eaLnBrk="0" hangingPunct="0">
              <a:spcBef>
                <a:spcPct val="30000"/>
              </a:spcBef>
              <a:defRPr sz="1200">
                <a:solidFill>
                  <a:schemeClr val="tx1"/>
                </a:solidFill>
                <a:latin typeface="Times New Roman" pitchFamily="18" charset="0"/>
              </a:defRPr>
            </a:lvl2pPr>
            <a:lvl3pPr marL="1166774" indent="-233355" eaLnBrk="0" hangingPunct="0">
              <a:spcBef>
                <a:spcPct val="30000"/>
              </a:spcBef>
              <a:defRPr sz="1200">
                <a:solidFill>
                  <a:schemeClr val="tx1"/>
                </a:solidFill>
                <a:latin typeface="Times New Roman" pitchFamily="18" charset="0"/>
              </a:defRPr>
            </a:lvl3pPr>
            <a:lvl4pPr marL="1633484" indent="-233355" eaLnBrk="0" hangingPunct="0">
              <a:spcBef>
                <a:spcPct val="30000"/>
              </a:spcBef>
              <a:defRPr sz="1200">
                <a:solidFill>
                  <a:schemeClr val="tx1"/>
                </a:solidFill>
                <a:latin typeface="Times New Roman" pitchFamily="18" charset="0"/>
              </a:defRPr>
            </a:lvl4pPr>
            <a:lvl5pPr marL="2100194" indent="-233355" eaLnBrk="0" hangingPunct="0">
              <a:spcBef>
                <a:spcPct val="30000"/>
              </a:spcBef>
              <a:defRPr sz="1200">
                <a:solidFill>
                  <a:schemeClr val="tx1"/>
                </a:solidFill>
                <a:latin typeface="Times New Roman" pitchFamily="18" charset="0"/>
              </a:defRPr>
            </a:lvl5pPr>
            <a:lvl6pPr marL="2566904" indent="-233355" eaLnBrk="0" fontAlgn="base" hangingPunct="0">
              <a:spcBef>
                <a:spcPct val="30000"/>
              </a:spcBef>
              <a:spcAft>
                <a:spcPct val="0"/>
              </a:spcAft>
              <a:defRPr sz="1200">
                <a:solidFill>
                  <a:schemeClr val="tx1"/>
                </a:solidFill>
                <a:latin typeface="Times New Roman" pitchFamily="18" charset="0"/>
              </a:defRPr>
            </a:lvl6pPr>
            <a:lvl7pPr marL="3033613" indent="-233355" eaLnBrk="0" fontAlgn="base" hangingPunct="0">
              <a:spcBef>
                <a:spcPct val="30000"/>
              </a:spcBef>
              <a:spcAft>
                <a:spcPct val="0"/>
              </a:spcAft>
              <a:defRPr sz="1200">
                <a:solidFill>
                  <a:schemeClr val="tx1"/>
                </a:solidFill>
                <a:latin typeface="Times New Roman" pitchFamily="18" charset="0"/>
              </a:defRPr>
            </a:lvl7pPr>
            <a:lvl8pPr marL="3500323" indent="-233355" eaLnBrk="0" fontAlgn="base" hangingPunct="0">
              <a:spcBef>
                <a:spcPct val="30000"/>
              </a:spcBef>
              <a:spcAft>
                <a:spcPct val="0"/>
              </a:spcAft>
              <a:defRPr sz="1200">
                <a:solidFill>
                  <a:schemeClr val="tx1"/>
                </a:solidFill>
                <a:latin typeface="Times New Roman" pitchFamily="18" charset="0"/>
              </a:defRPr>
            </a:lvl8pPr>
            <a:lvl9pPr marL="3967033" indent="-23335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5657540-CE39-4343-ABE9-B7ECD55791B0}" type="slidenum">
              <a:rPr lang="en-US" altLang="en-US" smtClean="0"/>
              <a:pPr eaLnBrk="1" hangingPunct="1">
                <a:spcBef>
                  <a:spcPct val="0"/>
                </a:spcBef>
              </a:pPr>
              <a:t>33</a:t>
            </a:fld>
            <a:endParaRPr lang="en-US" altLang="en-US" dirty="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947319" y="4460168"/>
            <a:ext cx="5918729" cy="4224494"/>
          </a:xfrm>
          <a:noFill/>
          <a:extLst>
            <a:ext uri="{91240B29-F687-4F45-9708-019B960494DF}">
              <a14:hiddenLine xmlns:a14="http://schemas.microsoft.com/office/drawing/2010/main" w="9525" cap="sq">
                <a:solidFill>
                  <a:schemeClr val="tx1"/>
                </a:solidFill>
                <a:miter lim="800000"/>
                <a:headEnd type="none" w="sm" len="sm"/>
                <a:tailEnd type="none" w="sm" len="sm"/>
              </a14:hiddenLine>
            </a:ext>
          </a:extLst>
        </p:spPr>
        <p:txBody>
          <a:bodyPr/>
          <a:lstStyle/>
          <a:p>
            <a:pPr marL="234976" indent="-234976"/>
            <a:r>
              <a:rPr lang="en-US" altLang="en-US" dirty="0"/>
              <a:t>Xanax is the most commonly abused bezodiapane encountered by law enforcement.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58403" indent="-291694" eaLnBrk="0" hangingPunct="0">
              <a:spcBef>
                <a:spcPct val="30000"/>
              </a:spcBef>
              <a:defRPr sz="1200">
                <a:solidFill>
                  <a:schemeClr val="tx1"/>
                </a:solidFill>
                <a:latin typeface="Times New Roman" pitchFamily="18" charset="0"/>
              </a:defRPr>
            </a:lvl2pPr>
            <a:lvl3pPr marL="1166774" indent="-233355" eaLnBrk="0" hangingPunct="0">
              <a:spcBef>
                <a:spcPct val="30000"/>
              </a:spcBef>
              <a:defRPr sz="1200">
                <a:solidFill>
                  <a:schemeClr val="tx1"/>
                </a:solidFill>
                <a:latin typeface="Times New Roman" pitchFamily="18" charset="0"/>
              </a:defRPr>
            </a:lvl3pPr>
            <a:lvl4pPr marL="1633484" indent="-233355" eaLnBrk="0" hangingPunct="0">
              <a:spcBef>
                <a:spcPct val="30000"/>
              </a:spcBef>
              <a:defRPr sz="1200">
                <a:solidFill>
                  <a:schemeClr val="tx1"/>
                </a:solidFill>
                <a:latin typeface="Times New Roman" pitchFamily="18" charset="0"/>
              </a:defRPr>
            </a:lvl4pPr>
            <a:lvl5pPr marL="2100194" indent="-233355" eaLnBrk="0" hangingPunct="0">
              <a:spcBef>
                <a:spcPct val="30000"/>
              </a:spcBef>
              <a:defRPr sz="1200">
                <a:solidFill>
                  <a:schemeClr val="tx1"/>
                </a:solidFill>
                <a:latin typeface="Times New Roman" pitchFamily="18" charset="0"/>
              </a:defRPr>
            </a:lvl5pPr>
            <a:lvl6pPr marL="2566904" indent="-233355" eaLnBrk="0" fontAlgn="base" hangingPunct="0">
              <a:spcBef>
                <a:spcPct val="30000"/>
              </a:spcBef>
              <a:spcAft>
                <a:spcPct val="0"/>
              </a:spcAft>
              <a:defRPr sz="1200">
                <a:solidFill>
                  <a:schemeClr val="tx1"/>
                </a:solidFill>
                <a:latin typeface="Times New Roman" pitchFamily="18" charset="0"/>
              </a:defRPr>
            </a:lvl6pPr>
            <a:lvl7pPr marL="3033613" indent="-233355" eaLnBrk="0" fontAlgn="base" hangingPunct="0">
              <a:spcBef>
                <a:spcPct val="30000"/>
              </a:spcBef>
              <a:spcAft>
                <a:spcPct val="0"/>
              </a:spcAft>
              <a:defRPr sz="1200">
                <a:solidFill>
                  <a:schemeClr val="tx1"/>
                </a:solidFill>
                <a:latin typeface="Times New Roman" pitchFamily="18" charset="0"/>
              </a:defRPr>
            </a:lvl7pPr>
            <a:lvl8pPr marL="3500323" indent="-233355" eaLnBrk="0" fontAlgn="base" hangingPunct="0">
              <a:spcBef>
                <a:spcPct val="30000"/>
              </a:spcBef>
              <a:spcAft>
                <a:spcPct val="0"/>
              </a:spcAft>
              <a:defRPr sz="1200">
                <a:solidFill>
                  <a:schemeClr val="tx1"/>
                </a:solidFill>
                <a:latin typeface="Times New Roman" pitchFamily="18" charset="0"/>
              </a:defRPr>
            </a:lvl8pPr>
            <a:lvl9pPr marL="3967033" indent="-23335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48A8A79-3233-41B9-8BFD-A43870A3FF45}" type="slidenum">
              <a:rPr lang="en-US" altLang="en-US" smtClean="0"/>
              <a:pPr eaLnBrk="1" hangingPunct="1">
                <a:spcBef>
                  <a:spcPct val="0"/>
                </a:spcBef>
              </a:pPr>
              <a:t>77</a:t>
            </a:fld>
            <a:endParaRPr lang="en-US" altLang="en-US" dirty="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4237" cy="3521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D92F61-B29F-4722-BDE4-FDE4DC6AC8E8}" type="slidenum">
              <a:rPr lang="en-US" smtClean="0"/>
              <a:t>80</a:t>
            </a:fld>
            <a:endParaRPr lang="en-US" dirty="0"/>
          </a:p>
        </p:txBody>
      </p:sp>
    </p:spTree>
    <p:extLst>
      <p:ext uri="{BB962C8B-B14F-4D97-AF65-F5344CB8AC3E}">
        <p14:creationId xmlns:p14="http://schemas.microsoft.com/office/powerpoint/2010/main" val="3854777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33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379689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2547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7307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7307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595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284559" y="534124"/>
            <a:ext cx="8568928" cy="549381"/>
          </a:xfrm>
        </p:spPr>
        <p:txBody>
          <a:bodyPr>
            <a:spAutoFit/>
          </a:bodyPr>
          <a:lstStyle/>
          <a:p>
            <a:r>
              <a:rPr lang="en-US"/>
              <a:t>Click to edit Master title style</a:t>
            </a:r>
            <a:endParaRPr lang="en-GB"/>
          </a:p>
        </p:txBody>
      </p:sp>
      <p:sp>
        <p:nvSpPr>
          <p:cNvPr id="3" name="Text Placeholder 2"/>
          <p:cNvSpPr>
            <a:spLocks noGrp="1"/>
          </p:cNvSpPr>
          <p:nvPr>
            <p:ph type="body" sz="quarter" idx="10"/>
          </p:nvPr>
        </p:nvSpPr>
        <p:spPr>
          <a:xfrm>
            <a:off x="284561" y="1359841"/>
            <a:ext cx="8568928" cy="4781550"/>
          </a:xfrm>
        </p:spPr>
        <p:txBody>
          <a:bodyPr/>
          <a:lstStyle>
            <a:lvl1pPr>
              <a:defRPr sz="1500"/>
            </a:lvl1pPr>
            <a:lvl2pPr>
              <a:defRPr sz="1500"/>
            </a:lvl2pPr>
            <a:lvl3pPr>
              <a:defRPr sz="1200"/>
            </a:lvl3pPr>
            <a:lvl4pPr>
              <a:defRPr sz="105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8244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3687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00336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08266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337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4546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18933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7247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54768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7526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34642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5379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981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0563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sz="4400" kern="1200" baseline="0">
          <a:solidFill>
            <a:srgbClr val="003366"/>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rgbClr val="003366"/>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rgbClr val="003366"/>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rgbClr val="003366"/>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rgbClr val="003366"/>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rgbClr val="0033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rescriptiondrugconsulting.com/"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addictioncenter.com/addiction/medical-professionals/"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usatoday.com/story/news/nation/2014/04/15/doctors-addicted-drugs-health-care-diversion/7588401/"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hyperlink" Target="https://www.addictioncenter.com/addiction/medical-professional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detox.net/uncover/drugs-in-the-workplace-industry-comparison/"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ahia.org/AHIA/media/WhitePapers/WHITEPAPER_BakerTilly_Drug-Diversion-Internal-Audit_AHIA.pdf"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hyperlink" Target="https://assets.hcca-info.org/Portals/0/PDFs/Resources/Conference_Handouts/Regional_Conference/2014/Minneapolis/Dillonprint2.pdf"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assets.hcca-info.org/Portals/0/PDFs/Resources/Conference_Handouts/Regional_Conference/2014/Minneapolis/Dillonprint2.pdf" TargetMode="External"/><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hyperlink" Target="https://assets.hcca-info.org/Portals/0/PDFs/Resources/Conference_Handouts/Regional_Conference/2014/Minneapolis/Dillonprint2.pdf"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assets.hcca-info.org/Portals/0/PDFs/Resources/Conference_Handouts/Regional_Conference/2014/Minneapolis/Dillonprint2.pdf"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mayoclinicproceedings.org/cms/10.1016/j.mayocp.2012.03.013/attachment/968730c2-4b52-4bc4-9bf0-2ee56fa5532f/mmc1.pdf"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mayoclinicproceedings.org/cms/10.1016/j.mayocp.2012.03.013/attachment/968730c2-4b52-4bc4-9bf0-2ee56fa5532f/mmc1.pdf"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mayoclinicproceedings.org/cms/10.1016/j.mayocp.2012.03.013/attachment/968730c2-4b52-4bc4-9bf0-2ee56fa5532f/mmc1.pdf"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mayoclinicproceedings.org/cms/10.1016/j.mayocp.2012.03.013/attachment/968730c2-4b52-4bc4-9bf0-2ee56fa5532f/mmc1.pdf"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mayoclinicproceedings.org/cms/10.1016/j.mayocp.2012.03.013/attachment/968730c2-4b52-4bc4-9bf0-2ee56fa5532f/mmc1.pdf" TargetMode="Externa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hyperlink" Target="https://www.nflis.deadiversion.usdoj.gov/"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ebster/dea/photos/hydrocodone/hydrocodon_008.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deadiversion.usdoj.gov/fed_regs/rules/2014/fr0702.htm" TargetMode="External"/><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justice.gov/usao-wdwa/pr/justice-department-announces-settlement-agreement-seattle-cancer-care-alliance-over" TargetMode="Externa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hyperlink" Target="https://www.deadiversion.usdoj.gov/pubs/brochures/drug_hc.htm"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 Id="rId4" Type="http://schemas.openxmlformats.org/officeDocument/2006/relationships/hyperlink" Target="https://www.newsweek.com/2015/06/26/traveler-one-junkies-harrowing-journey-across-america-344125.html"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justice.gov/usao-ndia/pr/charles-city-nurse-anesthetist-sentenced-nearly-three-years-federal-prison-drug" TargetMode="Externa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cbsnews.com/news/surgery-tech-kristen-parker-gets-30-years-for-infecting-36-patients-with-hepatitis-c/" TargetMode="External"/><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 Id="rId4" Type="http://schemas.openxmlformats.org/officeDocument/2006/relationships/hyperlink" Target="https://www.justice.gov/usao-co/pr/nurses-sentenced-prison-stealing-opioids-colorado-hospitals"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hyperlink" Target="https://www.health.state.mn.us/facilities/patientsafety/drugdiversion/docs/divroadmap041812.pdf" TargetMode="Externa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mnhospitals.org/Portals/0/Documents/ptsafety/diversion/Road%20Map%20to%20Controlled%20Substance%20Diversion%20Prevention%202.0.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hyperlink" Target="https://www.mnhospitals.org/Portals/0/Documents/ptsafety/diversion/Road%20Map%20to%20Controlled%20Substance%20Diversion%20Prevention%202.0.pdf"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mnhospitals.org/Portals/0/Documents/ptsafety/diversion/Road%20Map%20to%20Controlled%20Substance%20Diversion%20Prevention%202.0.pdf" TargetMode="Externa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hyperlink" Target="https://www.mnhospitals.org/quality-patient-safety/quality-patient-safety-improvement-topics/medication-safety/drug-diversion"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mnhospitals.org/quality-patient-safety/quality-patient-safety-improvement-topics/medication-safety/drug-diversion" TargetMode="External"/><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xml"/><Relationship Id="rId4" Type="http://schemas.openxmlformats.org/officeDocument/2006/relationships/image" Target="../media/image83.png"/></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ahia.org/AHIA/media/WhitePapers/WHITEPAPER_BakerTilly_Drug-Diversion-Internal-Audit_AHIA.pdf" TargetMode="External"/><Relationship Id="rId1" Type="http://schemas.openxmlformats.org/officeDocument/2006/relationships/slideLayout" Target="../slideLayouts/slideLayout4.xml"/><Relationship Id="rId4" Type="http://schemas.openxmlformats.org/officeDocument/2006/relationships/image" Target="../media/image86.png"/></Relationships>
</file>

<file path=ppt/slides/_rels/slide7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www.deadiversion.usdoj.gov/online_forms_apps.html"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hyperlink" Target="https://www.deadiversion.usdoj.gov/pubs/manuals/(DEA-DC-046)(EO-DEA154)_Pharmacist_Manual.pdf" TargetMode="External"/><Relationship Id="rId5" Type="http://schemas.openxmlformats.org/officeDocument/2006/relationships/image" Target="../media/image89.png"/><Relationship Id="rId4" Type="http://schemas.openxmlformats.org/officeDocument/2006/relationships/oleObject" Target="../embeddings/oleObject1.bin"/></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9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mailto:Dennis.wichern@prescriptiondrugconsulting.co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9201"/>
            <a:ext cx="7772400" cy="1828799"/>
          </a:xfrm>
        </p:spPr>
        <p:txBody>
          <a:bodyPr>
            <a:normAutofit/>
          </a:bodyPr>
          <a:lstStyle/>
          <a:p>
            <a:r>
              <a:rPr lang="en-US" dirty="0" smtClean="0">
                <a:cs typeface="Arial" pitchFamily="34" charset="0"/>
              </a:rPr>
              <a:t>ASC &amp; Hospital Drug Diversion</a:t>
            </a:r>
            <a:endParaRPr lang="en-US" sz="1200" dirty="0">
              <a:cs typeface="Arial" pitchFamily="34" charset="0"/>
            </a:endParaRPr>
          </a:p>
        </p:txBody>
      </p:sp>
      <p:sp>
        <p:nvSpPr>
          <p:cNvPr id="3" name="Subtitle 2"/>
          <p:cNvSpPr>
            <a:spLocks noGrp="1"/>
          </p:cNvSpPr>
          <p:nvPr>
            <p:ph type="subTitle" idx="1"/>
          </p:nvPr>
        </p:nvSpPr>
        <p:spPr>
          <a:xfrm>
            <a:off x="1371600" y="3886200"/>
            <a:ext cx="6400800" cy="2438400"/>
          </a:xfrm>
        </p:spPr>
        <p:txBody>
          <a:bodyPr>
            <a:normAutofit fontScale="92500"/>
          </a:bodyPr>
          <a:lstStyle/>
          <a:p>
            <a:r>
              <a:rPr lang="en-US" sz="3500" dirty="0"/>
              <a:t>Dennis Wichern</a:t>
            </a:r>
          </a:p>
          <a:p>
            <a:r>
              <a:rPr lang="en-US" sz="3500" dirty="0"/>
              <a:t>Retired DEA Agent</a:t>
            </a:r>
          </a:p>
          <a:p>
            <a:r>
              <a:rPr lang="en-US" sz="3500" dirty="0"/>
              <a:t>Prescription Drug Consulting</a:t>
            </a:r>
          </a:p>
          <a:p>
            <a:r>
              <a:rPr lang="en-US" sz="3500" dirty="0">
                <a:hlinkClick r:id="rId3"/>
              </a:rPr>
              <a:t>www.prescriptiondrugconsulting.com</a:t>
            </a:r>
            <a:r>
              <a:rPr lang="en-US" sz="3500" dirty="0"/>
              <a:t> </a:t>
            </a:r>
          </a:p>
        </p:txBody>
      </p:sp>
    </p:spTree>
    <p:extLst>
      <p:ext uri="{BB962C8B-B14F-4D97-AF65-F5344CB8AC3E}">
        <p14:creationId xmlns:p14="http://schemas.microsoft.com/office/powerpoint/2010/main" val="12760549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smtClean="0"/>
              <a:t>Nationwide Registrant </a:t>
            </a:r>
            <a:r>
              <a:rPr lang="en-US" altLang="en-US" dirty="0"/>
              <a:t>Population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7005796"/>
              </p:ext>
            </p:extLst>
          </p:nvPr>
        </p:nvGraphicFramePr>
        <p:xfrm>
          <a:off x="457200" y="1981200"/>
          <a:ext cx="8229600" cy="370840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r>
                        <a:rPr lang="en-US" dirty="0" smtClean="0"/>
                        <a:t>1/2018</a:t>
                      </a:r>
                      <a:endParaRPr lang="en-US" dirty="0"/>
                    </a:p>
                  </a:txBody>
                  <a:tcPr/>
                </a:tc>
                <a:tc>
                  <a:txBody>
                    <a:bodyPr/>
                    <a:lstStyle/>
                    <a:p>
                      <a:r>
                        <a:rPr lang="en-US" dirty="0" smtClean="0"/>
                        <a:t>9/2021</a:t>
                      </a:r>
                      <a:endParaRPr lang="en-US" dirty="0"/>
                    </a:p>
                  </a:txBody>
                  <a:tcPr/>
                </a:tc>
                <a:extLst>
                  <a:ext uri="{0D108BD9-81ED-4DB2-BD59-A6C34878D82A}">
                    <a16:rowId xmlns:a16="http://schemas.microsoft.com/office/drawing/2014/main" val="10000"/>
                  </a:ext>
                </a:extLst>
              </a:tr>
              <a:tr h="370840">
                <a:tc>
                  <a:txBody>
                    <a:bodyPr/>
                    <a:lstStyle/>
                    <a:p>
                      <a:r>
                        <a:rPr lang="en-US" dirty="0" smtClean="0"/>
                        <a:t>Practitioner</a:t>
                      </a:r>
                      <a:endParaRPr lang="en-US" dirty="0"/>
                    </a:p>
                  </a:txBody>
                  <a:tcPr/>
                </a:tc>
                <a:tc>
                  <a:txBody>
                    <a:bodyPr/>
                    <a:lstStyle/>
                    <a:p>
                      <a:r>
                        <a:rPr lang="en-US" dirty="0" smtClean="0"/>
                        <a:t>1,274,570</a:t>
                      </a:r>
                      <a:endParaRPr lang="en-US" dirty="0"/>
                    </a:p>
                  </a:txBody>
                  <a:tcPr/>
                </a:tc>
                <a:tc>
                  <a:txBody>
                    <a:bodyPr/>
                    <a:lstStyle/>
                    <a:p>
                      <a:r>
                        <a:rPr lang="en-US" dirty="0" smtClean="0"/>
                        <a:t>1,364,387</a:t>
                      </a:r>
                      <a:endParaRPr lang="en-US" dirty="0"/>
                    </a:p>
                  </a:txBody>
                  <a:tcPr/>
                </a:tc>
                <a:extLst>
                  <a:ext uri="{0D108BD9-81ED-4DB2-BD59-A6C34878D82A}">
                    <a16:rowId xmlns:a16="http://schemas.microsoft.com/office/drawing/2014/main" val="10001"/>
                  </a:ext>
                </a:extLst>
              </a:tr>
              <a:tr h="370840">
                <a:tc>
                  <a:txBody>
                    <a:bodyPr/>
                    <a:lstStyle/>
                    <a:p>
                      <a:r>
                        <a:rPr lang="en-US" dirty="0" smtClean="0"/>
                        <a:t>NP’s &amp; PA’s</a:t>
                      </a:r>
                      <a:endParaRPr lang="en-US" dirty="0"/>
                    </a:p>
                  </a:txBody>
                  <a:tcPr/>
                </a:tc>
                <a:tc>
                  <a:txBody>
                    <a:bodyPr/>
                    <a:lstStyle/>
                    <a:p>
                      <a:r>
                        <a:rPr lang="en-US" dirty="0" smtClean="0"/>
                        <a:t>   352,296</a:t>
                      </a:r>
                      <a:endParaRPr lang="en-US" dirty="0"/>
                    </a:p>
                  </a:txBody>
                  <a:tcPr/>
                </a:tc>
                <a:tc>
                  <a:txBody>
                    <a:bodyPr/>
                    <a:lstStyle/>
                    <a:p>
                      <a:r>
                        <a:rPr lang="en-US" dirty="0" smtClean="0"/>
                        <a:t>   471,201</a:t>
                      </a:r>
                      <a:endParaRPr lang="en-US" dirty="0"/>
                    </a:p>
                  </a:txBody>
                  <a:tcPr/>
                </a:tc>
                <a:extLst>
                  <a:ext uri="{0D108BD9-81ED-4DB2-BD59-A6C34878D82A}">
                    <a16:rowId xmlns:a16="http://schemas.microsoft.com/office/drawing/2014/main" val="10002"/>
                  </a:ext>
                </a:extLst>
              </a:tr>
              <a:tr h="370840">
                <a:tc>
                  <a:txBody>
                    <a:bodyPr/>
                    <a:lstStyle/>
                    <a:p>
                      <a:r>
                        <a:rPr lang="en-US" dirty="0" smtClean="0"/>
                        <a:t>Pharmacy</a:t>
                      </a:r>
                    </a:p>
                  </a:txBody>
                  <a:tcPr/>
                </a:tc>
                <a:tc>
                  <a:txBody>
                    <a:bodyPr/>
                    <a:lstStyle/>
                    <a:p>
                      <a:r>
                        <a:rPr lang="en-US" dirty="0" smtClean="0"/>
                        <a:t>     72,716</a:t>
                      </a:r>
                      <a:endParaRPr lang="en-US" dirty="0"/>
                    </a:p>
                  </a:txBody>
                  <a:tcPr/>
                </a:tc>
                <a:tc>
                  <a:txBody>
                    <a:bodyPr/>
                    <a:lstStyle/>
                    <a:p>
                      <a:r>
                        <a:rPr lang="en-US" dirty="0" smtClean="0"/>
                        <a:t>     70,467</a:t>
                      </a:r>
                      <a:endParaRPr lang="en-US" dirty="0"/>
                    </a:p>
                  </a:txBody>
                  <a:tcPr/>
                </a:tc>
                <a:extLst>
                  <a:ext uri="{0D108BD9-81ED-4DB2-BD59-A6C34878D82A}">
                    <a16:rowId xmlns:a16="http://schemas.microsoft.com/office/drawing/2014/main" val="10003"/>
                  </a:ext>
                </a:extLst>
              </a:tr>
              <a:tr h="370840">
                <a:tc>
                  <a:txBody>
                    <a:bodyPr/>
                    <a:lstStyle/>
                    <a:p>
                      <a:r>
                        <a:rPr lang="en-US" dirty="0" smtClean="0"/>
                        <a:t>Hospital Clinic</a:t>
                      </a:r>
                      <a:endParaRPr lang="en-US" dirty="0"/>
                    </a:p>
                  </a:txBody>
                  <a:tcPr/>
                </a:tc>
                <a:tc>
                  <a:txBody>
                    <a:bodyPr/>
                    <a:lstStyle/>
                    <a:p>
                      <a:r>
                        <a:rPr lang="en-US" dirty="0" smtClean="0"/>
                        <a:t>     17,869</a:t>
                      </a:r>
                      <a:endParaRPr lang="en-US" dirty="0"/>
                    </a:p>
                  </a:txBody>
                  <a:tcPr/>
                </a:tc>
                <a:tc>
                  <a:txBody>
                    <a:bodyPr/>
                    <a:lstStyle/>
                    <a:p>
                      <a:r>
                        <a:rPr lang="en-US" dirty="0" smtClean="0"/>
                        <a:t>     18,784</a:t>
                      </a:r>
                      <a:endParaRPr lang="en-US" dirty="0"/>
                    </a:p>
                  </a:txBody>
                  <a:tcPr/>
                </a:tc>
                <a:extLst>
                  <a:ext uri="{0D108BD9-81ED-4DB2-BD59-A6C34878D82A}">
                    <a16:rowId xmlns:a16="http://schemas.microsoft.com/office/drawing/2014/main" val="10004"/>
                  </a:ext>
                </a:extLst>
              </a:tr>
              <a:tr h="370840">
                <a:tc>
                  <a:txBody>
                    <a:bodyPr/>
                    <a:lstStyle/>
                    <a:p>
                      <a:r>
                        <a:rPr lang="en-US" dirty="0" smtClean="0"/>
                        <a:t>Manufacturer</a:t>
                      </a:r>
                      <a:endParaRPr lang="en-US" dirty="0"/>
                    </a:p>
                  </a:txBody>
                  <a:tcPr/>
                </a:tc>
                <a:tc>
                  <a:txBody>
                    <a:bodyPr/>
                    <a:lstStyle/>
                    <a:p>
                      <a:r>
                        <a:rPr lang="en-US" dirty="0" smtClean="0"/>
                        <a:t>          575</a:t>
                      </a:r>
                      <a:endParaRPr lang="en-US" dirty="0"/>
                    </a:p>
                  </a:txBody>
                  <a:tcPr/>
                </a:tc>
                <a:tc>
                  <a:txBody>
                    <a:bodyPr/>
                    <a:lstStyle/>
                    <a:p>
                      <a:r>
                        <a:rPr lang="en-US" dirty="0" smtClean="0"/>
                        <a:t>          571</a:t>
                      </a:r>
                      <a:endParaRPr lang="en-US" dirty="0"/>
                    </a:p>
                  </a:txBody>
                  <a:tcPr/>
                </a:tc>
                <a:extLst>
                  <a:ext uri="{0D108BD9-81ED-4DB2-BD59-A6C34878D82A}">
                    <a16:rowId xmlns:a16="http://schemas.microsoft.com/office/drawing/2014/main" val="10005"/>
                  </a:ext>
                </a:extLst>
              </a:tr>
              <a:tr h="370840">
                <a:tc>
                  <a:txBody>
                    <a:bodyPr/>
                    <a:lstStyle/>
                    <a:p>
                      <a:r>
                        <a:rPr lang="en-US" dirty="0" smtClean="0"/>
                        <a:t>Distributor</a:t>
                      </a:r>
                      <a:endParaRPr lang="en-US" dirty="0"/>
                    </a:p>
                  </a:txBody>
                  <a:tcPr/>
                </a:tc>
                <a:tc>
                  <a:txBody>
                    <a:bodyPr/>
                    <a:lstStyle/>
                    <a:p>
                      <a:r>
                        <a:rPr lang="en-US" dirty="0" smtClean="0"/>
                        <a:t>          930</a:t>
                      </a:r>
                      <a:endParaRPr lang="en-US" dirty="0"/>
                    </a:p>
                  </a:txBody>
                  <a:tcPr/>
                </a:tc>
                <a:tc>
                  <a:txBody>
                    <a:bodyPr/>
                    <a:lstStyle/>
                    <a:p>
                      <a:r>
                        <a:rPr lang="en-US" dirty="0" smtClean="0"/>
                        <a:t>          789</a:t>
                      </a:r>
                      <a:endParaRPr lang="en-US" dirty="0"/>
                    </a:p>
                  </a:txBody>
                  <a:tcPr/>
                </a:tc>
                <a:extLst>
                  <a:ext uri="{0D108BD9-81ED-4DB2-BD59-A6C34878D82A}">
                    <a16:rowId xmlns:a16="http://schemas.microsoft.com/office/drawing/2014/main" val="10006"/>
                  </a:ext>
                </a:extLst>
              </a:tr>
              <a:tr h="370840">
                <a:tc>
                  <a:txBody>
                    <a:bodyPr/>
                    <a:lstStyle/>
                    <a:p>
                      <a:r>
                        <a:rPr lang="en-US" dirty="0" smtClean="0"/>
                        <a:t>Researcher</a:t>
                      </a:r>
                      <a:endParaRPr lang="en-US" dirty="0"/>
                    </a:p>
                  </a:txBody>
                  <a:tcPr/>
                </a:tc>
                <a:tc>
                  <a:txBody>
                    <a:bodyPr/>
                    <a:lstStyle/>
                    <a:p>
                      <a:r>
                        <a:rPr lang="en-US" dirty="0" smtClean="0"/>
                        <a:t>     11,440</a:t>
                      </a:r>
                      <a:endParaRPr lang="en-US" dirty="0"/>
                    </a:p>
                  </a:txBody>
                  <a:tcPr/>
                </a:tc>
                <a:tc>
                  <a:txBody>
                    <a:bodyPr/>
                    <a:lstStyle/>
                    <a:p>
                      <a:r>
                        <a:rPr lang="en-US" dirty="0" smtClean="0"/>
                        <a:t>     11,825</a:t>
                      </a:r>
                      <a:endParaRPr lang="en-US" dirty="0"/>
                    </a:p>
                  </a:txBody>
                  <a:tcPr/>
                </a:tc>
                <a:extLst>
                  <a:ext uri="{0D108BD9-81ED-4DB2-BD59-A6C34878D82A}">
                    <a16:rowId xmlns:a16="http://schemas.microsoft.com/office/drawing/2014/main" val="10007"/>
                  </a:ext>
                </a:extLst>
              </a:tr>
              <a:tr h="370840">
                <a:tc>
                  <a:txBody>
                    <a:bodyPr/>
                    <a:lstStyle/>
                    <a:p>
                      <a:r>
                        <a:rPr lang="en-US" dirty="0" smtClean="0"/>
                        <a:t>NTP’s</a:t>
                      </a:r>
                      <a:endParaRPr lang="en-US" dirty="0"/>
                    </a:p>
                  </a:txBody>
                  <a:tcPr/>
                </a:tc>
                <a:tc>
                  <a:txBody>
                    <a:bodyPr/>
                    <a:lstStyle/>
                    <a:p>
                      <a:r>
                        <a:rPr lang="en-US" dirty="0" smtClean="0"/>
                        <a:t>       1,583</a:t>
                      </a:r>
                      <a:endParaRPr lang="en-US" dirty="0"/>
                    </a:p>
                  </a:txBody>
                  <a:tcPr/>
                </a:tc>
                <a:tc>
                  <a:txBody>
                    <a:bodyPr/>
                    <a:lstStyle/>
                    <a:p>
                      <a:r>
                        <a:rPr lang="en-US" dirty="0" smtClean="0"/>
                        <a:t>       1,917</a:t>
                      </a:r>
                      <a:endParaRPr lang="en-US" dirty="0"/>
                    </a:p>
                  </a:txBody>
                  <a:tcPr/>
                </a:tc>
                <a:extLst>
                  <a:ext uri="{0D108BD9-81ED-4DB2-BD59-A6C34878D82A}">
                    <a16:rowId xmlns:a16="http://schemas.microsoft.com/office/drawing/2014/main" val="10008"/>
                  </a:ext>
                </a:extLst>
              </a:tr>
              <a:tr h="370840">
                <a:tc>
                  <a:txBody>
                    <a:bodyPr/>
                    <a:lstStyle/>
                    <a:p>
                      <a:r>
                        <a:rPr lang="en-US" dirty="0" smtClean="0"/>
                        <a:t>Analytic Labs</a:t>
                      </a:r>
                      <a:endParaRPr lang="en-US" dirty="0"/>
                    </a:p>
                  </a:txBody>
                  <a:tcPr/>
                </a:tc>
                <a:tc>
                  <a:txBody>
                    <a:bodyPr/>
                    <a:lstStyle/>
                    <a:p>
                      <a:r>
                        <a:rPr lang="en-US" dirty="0" smtClean="0"/>
                        <a:t>       1,534</a:t>
                      </a:r>
                      <a:endParaRPr lang="en-US" dirty="0"/>
                    </a:p>
                  </a:txBody>
                  <a:tcPr/>
                </a:tc>
                <a:tc>
                  <a:txBody>
                    <a:bodyPr/>
                    <a:lstStyle/>
                    <a:p>
                      <a:r>
                        <a:rPr lang="en-US" dirty="0" smtClean="0"/>
                        <a:t>       1,540</a:t>
                      </a:r>
                      <a:endParaRPr lang="en-US" dirty="0"/>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274155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smtClean="0"/>
              <a:t>Minnesota Registrant </a:t>
            </a:r>
            <a:r>
              <a:rPr lang="en-US" altLang="en-US" dirty="0"/>
              <a:t>Population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64048458"/>
              </p:ext>
            </p:extLst>
          </p:nvPr>
        </p:nvGraphicFramePr>
        <p:xfrm>
          <a:off x="457200" y="1981200"/>
          <a:ext cx="8229600" cy="407924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r>
                        <a:rPr lang="en-US" dirty="0" smtClean="0"/>
                        <a:t>1/2018</a:t>
                      </a:r>
                      <a:endParaRPr lang="en-US" dirty="0"/>
                    </a:p>
                  </a:txBody>
                  <a:tcPr/>
                </a:tc>
                <a:tc>
                  <a:txBody>
                    <a:bodyPr/>
                    <a:lstStyle/>
                    <a:p>
                      <a:r>
                        <a:rPr lang="en-US" dirty="0" smtClean="0"/>
                        <a:t>9/2021</a:t>
                      </a:r>
                      <a:endParaRPr lang="en-US" dirty="0"/>
                    </a:p>
                  </a:txBody>
                  <a:tcPr/>
                </a:tc>
                <a:extLst>
                  <a:ext uri="{0D108BD9-81ED-4DB2-BD59-A6C34878D82A}">
                    <a16:rowId xmlns:a16="http://schemas.microsoft.com/office/drawing/2014/main" val="10000"/>
                  </a:ext>
                </a:extLst>
              </a:tr>
              <a:tr h="370840">
                <a:tc>
                  <a:txBody>
                    <a:bodyPr/>
                    <a:lstStyle/>
                    <a:p>
                      <a:r>
                        <a:rPr lang="en-US" dirty="0" smtClean="0"/>
                        <a:t>Practitioner</a:t>
                      </a:r>
                      <a:endParaRPr lang="en-US" dirty="0"/>
                    </a:p>
                  </a:txBody>
                  <a:tcPr/>
                </a:tc>
                <a:tc>
                  <a:txBody>
                    <a:bodyPr/>
                    <a:lstStyle/>
                    <a:p>
                      <a:r>
                        <a:rPr lang="en-US" dirty="0" smtClean="0"/>
                        <a:t>23,150</a:t>
                      </a:r>
                      <a:endParaRPr lang="en-US" dirty="0"/>
                    </a:p>
                  </a:txBody>
                  <a:tcPr/>
                </a:tc>
                <a:tc>
                  <a:txBody>
                    <a:bodyPr/>
                    <a:lstStyle/>
                    <a:p>
                      <a:r>
                        <a:rPr lang="en-US" dirty="0" smtClean="0"/>
                        <a:t>24,575</a:t>
                      </a:r>
                      <a:endParaRPr lang="en-US" dirty="0"/>
                    </a:p>
                  </a:txBody>
                  <a:tcPr/>
                </a:tc>
                <a:extLst>
                  <a:ext uri="{0D108BD9-81ED-4DB2-BD59-A6C34878D82A}">
                    <a16:rowId xmlns:a16="http://schemas.microsoft.com/office/drawing/2014/main" val="10001"/>
                  </a:ext>
                </a:extLst>
              </a:tr>
              <a:tr h="370840">
                <a:tc>
                  <a:txBody>
                    <a:bodyPr/>
                    <a:lstStyle/>
                    <a:p>
                      <a:r>
                        <a:rPr lang="en-US" dirty="0" smtClean="0"/>
                        <a:t>NP’s &amp; PA’s</a:t>
                      </a:r>
                      <a:endParaRPr lang="en-US" dirty="0"/>
                    </a:p>
                  </a:txBody>
                  <a:tcPr/>
                </a:tc>
                <a:tc>
                  <a:txBody>
                    <a:bodyPr/>
                    <a:lstStyle/>
                    <a:p>
                      <a:r>
                        <a:rPr lang="en-US" dirty="0" smtClean="0"/>
                        <a:t>  8,142</a:t>
                      </a:r>
                      <a:endParaRPr lang="en-US" dirty="0"/>
                    </a:p>
                  </a:txBody>
                  <a:tcPr/>
                </a:tc>
                <a:tc>
                  <a:txBody>
                    <a:bodyPr/>
                    <a:lstStyle/>
                    <a:p>
                      <a:r>
                        <a:rPr lang="en-US" dirty="0" smtClean="0"/>
                        <a:t>  10,044</a:t>
                      </a:r>
                      <a:endParaRPr lang="en-US" dirty="0"/>
                    </a:p>
                  </a:txBody>
                  <a:tcPr/>
                </a:tc>
                <a:extLst>
                  <a:ext uri="{0D108BD9-81ED-4DB2-BD59-A6C34878D82A}">
                    <a16:rowId xmlns:a16="http://schemas.microsoft.com/office/drawing/2014/main" val="10002"/>
                  </a:ext>
                </a:extLst>
              </a:tr>
              <a:tr h="370840">
                <a:tc>
                  <a:txBody>
                    <a:bodyPr/>
                    <a:lstStyle/>
                    <a:p>
                      <a:r>
                        <a:rPr lang="en-US" dirty="0" smtClean="0"/>
                        <a:t>Pharmacy</a:t>
                      </a:r>
                    </a:p>
                  </a:txBody>
                  <a:tcPr/>
                </a:tc>
                <a:tc>
                  <a:txBody>
                    <a:bodyPr/>
                    <a:lstStyle/>
                    <a:p>
                      <a:r>
                        <a:rPr lang="en-US" dirty="0" smtClean="0"/>
                        <a:t>  1,156</a:t>
                      </a:r>
                      <a:endParaRPr lang="en-US" dirty="0"/>
                    </a:p>
                  </a:txBody>
                  <a:tcPr/>
                </a:tc>
                <a:tc>
                  <a:txBody>
                    <a:bodyPr/>
                    <a:lstStyle/>
                    <a:p>
                      <a:r>
                        <a:rPr lang="en-US" dirty="0" smtClean="0"/>
                        <a:t>  1,025</a:t>
                      </a:r>
                      <a:endParaRPr lang="en-US" dirty="0"/>
                    </a:p>
                  </a:txBody>
                  <a:tcPr/>
                </a:tc>
                <a:extLst>
                  <a:ext uri="{0D108BD9-81ED-4DB2-BD59-A6C34878D82A}">
                    <a16:rowId xmlns:a16="http://schemas.microsoft.com/office/drawing/2014/main" val="10003"/>
                  </a:ext>
                </a:extLst>
              </a:tr>
              <a:tr h="370840">
                <a:tc>
                  <a:txBody>
                    <a:bodyPr/>
                    <a:lstStyle/>
                    <a:p>
                      <a:r>
                        <a:rPr lang="en-US" dirty="0" smtClean="0"/>
                        <a:t>Hospital Clinic</a:t>
                      </a:r>
                      <a:endParaRPr lang="en-US" dirty="0"/>
                    </a:p>
                  </a:txBody>
                  <a:tcPr/>
                </a:tc>
                <a:tc>
                  <a:txBody>
                    <a:bodyPr/>
                    <a:lstStyle/>
                    <a:p>
                      <a:r>
                        <a:rPr lang="en-US" dirty="0" smtClean="0"/>
                        <a:t>     194</a:t>
                      </a:r>
                      <a:endParaRPr lang="en-US" dirty="0"/>
                    </a:p>
                  </a:txBody>
                  <a:tcPr/>
                </a:tc>
                <a:tc>
                  <a:txBody>
                    <a:bodyPr/>
                    <a:lstStyle/>
                    <a:p>
                      <a:r>
                        <a:rPr lang="en-US" dirty="0" smtClean="0"/>
                        <a:t>     179</a:t>
                      </a:r>
                      <a:endParaRPr lang="en-US" dirty="0"/>
                    </a:p>
                  </a:txBody>
                  <a:tcPr/>
                </a:tc>
                <a:extLst>
                  <a:ext uri="{0D108BD9-81ED-4DB2-BD59-A6C34878D82A}">
                    <a16:rowId xmlns:a16="http://schemas.microsoft.com/office/drawing/2014/main" val="10004"/>
                  </a:ext>
                </a:extLst>
              </a:tr>
              <a:tr h="370840">
                <a:tc>
                  <a:txBody>
                    <a:bodyPr/>
                    <a:lstStyle/>
                    <a:p>
                      <a:r>
                        <a:rPr lang="en-US" dirty="0" smtClean="0"/>
                        <a:t>Manufacturer</a:t>
                      </a:r>
                      <a:endParaRPr lang="en-US" dirty="0"/>
                    </a:p>
                  </a:txBody>
                  <a:tcPr/>
                </a:tc>
                <a:tc>
                  <a:txBody>
                    <a:bodyPr/>
                    <a:lstStyle/>
                    <a:p>
                      <a:r>
                        <a:rPr lang="en-US" dirty="0" smtClean="0"/>
                        <a:t>       13</a:t>
                      </a:r>
                      <a:endParaRPr lang="en-US" dirty="0"/>
                    </a:p>
                  </a:txBody>
                  <a:tcPr/>
                </a:tc>
                <a:tc>
                  <a:txBody>
                    <a:bodyPr/>
                    <a:lstStyle/>
                    <a:p>
                      <a:r>
                        <a:rPr lang="en-US" dirty="0" smtClean="0"/>
                        <a:t>       13</a:t>
                      </a:r>
                      <a:endParaRPr lang="en-US" dirty="0"/>
                    </a:p>
                  </a:txBody>
                  <a:tcPr/>
                </a:tc>
                <a:extLst>
                  <a:ext uri="{0D108BD9-81ED-4DB2-BD59-A6C34878D82A}">
                    <a16:rowId xmlns:a16="http://schemas.microsoft.com/office/drawing/2014/main" val="10005"/>
                  </a:ext>
                </a:extLst>
              </a:tr>
              <a:tr h="370840">
                <a:tc>
                  <a:txBody>
                    <a:bodyPr/>
                    <a:lstStyle/>
                    <a:p>
                      <a:r>
                        <a:rPr lang="en-US" dirty="0" smtClean="0"/>
                        <a:t>Distributor</a:t>
                      </a:r>
                      <a:endParaRPr lang="en-US" dirty="0"/>
                    </a:p>
                  </a:txBody>
                  <a:tcPr/>
                </a:tc>
                <a:tc>
                  <a:txBody>
                    <a:bodyPr/>
                    <a:lstStyle/>
                    <a:p>
                      <a:r>
                        <a:rPr lang="en-US" dirty="0" smtClean="0"/>
                        <a:t>       13</a:t>
                      </a:r>
                      <a:endParaRPr lang="en-US" dirty="0"/>
                    </a:p>
                  </a:txBody>
                  <a:tcPr/>
                </a:tc>
                <a:tc>
                  <a:txBody>
                    <a:bodyPr/>
                    <a:lstStyle/>
                    <a:p>
                      <a:r>
                        <a:rPr lang="en-US" dirty="0" smtClean="0"/>
                        <a:t>       13</a:t>
                      </a:r>
                      <a:endParaRPr lang="en-US" dirty="0"/>
                    </a:p>
                  </a:txBody>
                  <a:tcPr/>
                </a:tc>
                <a:extLst>
                  <a:ext uri="{0D108BD9-81ED-4DB2-BD59-A6C34878D82A}">
                    <a16:rowId xmlns:a16="http://schemas.microsoft.com/office/drawing/2014/main" val="10006"/>
                  </a:ext>
                </a:extLst>
              </a:tr>
              <a:tr h="370840">
                <a:tc>
                  <a:txBody>
                    <a:bodyPr/>
                    <a:lstStyle/>
                    <a:p>
                      <a:r>
                        <a:rPr lang="en-US" dirty="0" smtClean="0"/>
                        <a:t>Researcher</a:t>
                      </a:r>
                      <a:endParaRPr lang="en-US" dirty="0"/>
                    </a:p>
                  </a:txBody>
                  <a:tcPr/>
                </a:tc>
                <a:tc>
                  <a:txBody>
                    <a:bodyPr/>
                    <a:lstStyle/>
                    <a:p>
                      <a:r>
                        <a:rPr lang="en-US" dirty="0" smtClean="0"/>
                        <a:t>     217</a:t>
                      </a:r>
                      <a:endParaRPr lang="en-US" dirty="0"/>
                    </a:p>
                  </a:txBody>
                  <a:tcPr/>
                </a:tc>
                <a:tc>
                  <a:txBody>
                    <a:bodyPr/>
                    <a:lstStyle/>
                    <a:p>
                      <a:r>
                        <a:rPr lang="en-US" dirty="0" smtClean="0"/>
                        <a:t>     222</a:t>
                      </a:r>
                      <a:endParaRPr lang="en-US" dirty="0"/>
                    </a:p>
                  </a:txBody>
                  <a:tcPr/>
                </a:tc>
                <a:extLst>
                  <a:ext uri="{0D108BD9-81ED-4DB2-BD59-A6C34878D82A}">
                    <a16:rowId xmlns:a16="http://schemas.microsoft.com/office/drawing/2014/main" val="10007"/>
                  </a:ext>
                </a:extLst>
              </a:tr>
              <a:tr h="370840">
                <a:tc>
                  <a:txBody>
                    <a:bodyPr/>
                    <a:lstStyle/>
                    <a:p>
                      <a:r>
                        <a:rPr lang="en-US" dirty="0" smtClean="0"/>
                        <a:t>NTP’s</a:t>
                      </a:r>
                      <a:endParaRPr lang="en-US" dirty="0"/>
                    </a:p>
                  </a:txBody>
                  <a:tcPr/>
                </a:tc>
                <a:tc>
                  <a:txBody>
                    <a:bodyPr/>
                    <a:lstStyle/>
                    <a:p>
                      <a:r>
                        <a:rPr lang="en-US" dirty="0" smtClean="0"/>
                        <a:t>       10</a:t>
                      </a:r>
                      <a:endParaRPr lang="en-US" dirty="0"/>
                    </a:p>
                  </a:txBody>
                  <a:tcPr/>
                </a:tc>
                <a:tc>
                  <a:txBody>
                    <a:bodyPr/>
                    <a:lstStyle/>
                    <a:p>
                      <a:r>
                        <a:rPr lang="en-US" dirty="0" smtClean="0"/>
                        <a:t>       11</a:t>
                      </a:r>
                      <a:endParaRPr lang="en-US" dirty="0"/>
                    </a:p>
                  </a:txBody>
                  <a:tcPr/>
                </a:tc>
                <a:extLst>
                  <a:ext uri="{0D108BD9-81ED-4DB2-BD59-A6C34878D82A}">
                    <a16:rowId xmlns:a16="http://schemas.microsoft.com/office/drawing/2014/main" val="10008"/>
                  </a:ext>
                </a:extLst>
              </a:tr>
              <a:tr h="370840">
                <a:tc>
                  <a:txBody>
                    <a:bodyPr/>
                    <a:lstStyle/>
                    <a:p>
                      <a:r>
                        <a:rPr lang="en-US" dirty="0" smtClean="0"/>
                        <a:t>Analytic Labs</a:t>
                      </a:r>
                      <a:endParaRPr lang="en-US" dirty="0"/>
                    </a:p>
                  </a:txBody>
                  <a:tcPr/>
                </a:tc>
                <a:tc>
                  <a:txBody>
                    <a:bodyPr/>
                    <a:lstStyle/>
                    <a:p>
                      <a:r>
                        <a:rPr lang="en-US" dirty="0" smtClean="0"/>
                        <a:t>       33</a:t>
                      </a:r>
                      <a:endParaRPr lang="en-US" dirty="0"/>
                    </a:p>
                  </a:txBody>
                  <a:tcPr/>
                </a:tc>
                <a:tc>
                  <a:txBody>
                    <a:bodyPr/>
                    <a:lstStyle/>
                    <a:p>
                      <a:r>
                        <a:rPr lang="en-US" dirty="0" smtClean="0"/>
                        <a:t>       36</a:t>
                      </a:r>
                      <a:endParaRPr lang="en-US" dirty="0"/>
                    </a:p>
                  </a:txBody>
                  <a:tcPr/>
                </a:tc>
                <a:extLst>
                  <a:ext uri="{0D108BD9-81ED-4DB2-BD59-A6C34878D82A}">
                    <a16:rowId xmlns:a16="http://schemas.microsoft.com/office/drawing/2014/main" val="10009"/>
                  </a:ext>
                </a:extLst>
              </a:tr>
              <a:tr h="370840">
                <a:tc>
                  <a:txBody>
                    <a:bodyPr/>
                    <a:lstStyle/>
                    <a:p>
                      <a:r>
                        <a:rPr lang="en-US" dirty="0" smtClean="0"/>
                        <a:t>Reverse Distributor</a:t>
                      </a:r>
                      <a:endParaRPr lang="en-US" dirty="0"/>
                    </a:p>
                  </a:txBody>
                  <a:tcPr/>
                </a:tc>
                <a:tc>
                  <a:txBody>
                    <a:bodyPr/>
                    <a:lstStyle/>
                    <a:p>
                      <a:r>
                        <a:rPr lang="en-US" dirty="0" smtClean="0"/>
                        <a:t>         3</a:t>
                      </a:r>
                      <a:endParaRPr lang="en-US" dirty="0"/>
                    </a:p>
                  </a:txBody>
                  <a:tcPr/>
                </a:tc>
                <a:tc>
                  <a:txBody>
                    <a:bodyPr/>
                    <a:lstStyle/>
                    <a:p>
                      <a:r>
                        <a:rPr lang="en-US" dirty="0" smtClean="0"/>
                        <a:t>         2</a:t>
                      </a:r>
                      <a:endParaRPr lang="en-US" dirty="0"/>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88249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p:txBody>
          <a:bodyPr>
            <a:normAutofit fontScale="90000"/>
          </a:bodyPr>
          <a:lstStyle/>
          <a:p>
            <a:r>
              <a:rPr lang="en-US" sz="3600" b="1" dirty="0" smtClean="0"/>
              <a:t/>
            </a:r>
            <a:br>
              <a:rPr lang="en-US" sz="3600" b="1" dirty="0" smtClean="0"/>
            </a:br>
            <a:r>
              <a:rPr lang="en-US" sz="3600" b="1" dirty="0"/>
              <a:t/>
            </a:r>
            <a:br>
              <a:rPr lang="en-US" sz="3600" b="1" dirty="0"/>
            </a:br>
            <a:r>
              <a:rPr lang="en-US" sz="3600" b="1" dirty="0" smtClean="0"/>
              <a:t/>
            </a:r>
            <a:br>
              <a:rPr lang="en-US" sz="3600" b="1" dirty="0" smtClean="0"/>
            </a:br>
            <a:r>
              <a:rPr lang="en-US" b="1" dirty="0" smtClean="0"/>
              <a:t>Medical Professional Substance Abuse Statistics</a:t>
            </a:r>
            <a:r>
              <a:rPr lang="en-US" sz="4900" b="1" dirty="0"/>
              <a:t/>
            </a:r>
            <a:br>
              <a:rPr lang="en-US" sz="4900" b="1" dirty="0"/>
            </a:br>
            <a:r>
              <a:rPr lang="en-US" altLang="en-US" sz="3200" dirty="0"/>
              <a:t/>
            </a:r>
            <a:br>
              <a:rPr lang="en-US" altLang="en-US" sz="3200" dirty="0"/>
            </a:br>
            <a:endParaRPr lang="en-US" altLang="en-US" sz="60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2514600"/>
            <a:ext cx="5636069" cy="3063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4897970"/>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Medical Professional </a:t>
            </a:r>
            <a:r>
              <a:rPr lang="en-US" b="1" dirty="0"/>
              <a:t>Substance Abuse Statistics</a:t>
            </a:r>
            <a:br>
              <a:rPr lang="en-US" b="1" dirty="0"/>
            </a:br>
            <a:endParaRPr lang="en-US" dirty="0"/>
          </a:p>
        </p:txBody>
      </p:sp>
      <p:pic>
        <p:nvPicPr>
          <p:cNvPr id="501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2600" y="2037496"/>
            <a:ext cx="6187287" cy="2978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6096000"/>
            <a:ext cx="6543073" cy="369332"/>
          </a:xfrm>
          <a:prstGeom prst="rect">
            <a:avLst/>
          </a:prstGeom>
          <a:noFill/>
        </p:spPr>
        <p:txBody>
          <a:bodyPr wrap="none" rtlCol="0">
            <a:spAutoFit/>
          </a:bodyPr>
          <a:lstStyle/>
          <a:p>
            <a:r>
              <a:rPr lang="en-US" dirty="0">
                <a:hlinkClick r:id="rId3"/>
              </a:rPr>
              <a:t>https://www.addictioncenter.com/addiction/medical-professionals</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973312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USA Today Article - 2014</a:t>
            </a:r>
            <a:endParaRPr lang="en-US" dirty="0"/>
          </a:p>
        </p:txBody>
      </p:sp>
      <p:sp>
        <p:nvSpPr>
          <p:cNvPr id="3" name="Content Placeholder 2"/>
          <p:cNvSpPr>
            <a:spLocks noGrp="1"/>
          </p:cNvSpPr>
          <p:nvPr>
            <p:ph sz="half" idx="1"/>
          </p:nvPr>
        </p:nvSpPr>
        <p:spPr/>
        <p:txBody>
          <a:bodyPr>
            <a:normAutofit fontScale="77500" lnSpcReduction="20000"/>
          </a:bodyPr>
          <a:lstStyle/>
          <a:p>
            <a:r>
              <a:rPr lang="en-US" dirty="0"/>
              <a:t>The latest drug use data from the U.S. Substance Abuse and Mental Health Services Administration, released in 2007, indicated that an average of 103,000 doctors, nurses, medical technicians and health care aides a year were abusing or dependent on illicit drugs. Various studies suggest the number could be far higher; an estimated one in 10 practitioners will fall into drug or alcohol abuse at some point in their lives, mirroring the general population.</a:t>
            </a:r>
          </a:p>
        </p:txBody>
      </p:sp>
      <p:sp>
        <p:nvSpPr>
          <p:cNvPr id="6" name="TextBox 5"/>
          <p:cNvSpPr txBox="1"/>
          <p:nvPr/>
        </p:nvSpPr>
        <p:spPr>
          <a:xfrm>
            <a:off x="1066800" y="6324600"/>
            <a:ext cx="7461210" cy="276999"/>
          </a:xfrm>
          <a:prstGeom prst="rect">
            <a:avLst/>
          </a:prstGeom>
          <a:noFill/>
        </p:spPr>
        <p:txBody>
          <a:bodyPr wrap="none" rtlCol="0">
            <a:spAutoFit/>
          </a:bodyPr>
          <a:lstStyle/>
          <a:p>
            <a:r>
              <a:rPr lang="en-US" sz="1200" dirty="0">
                <a:hlinkClick r:id="rId2"/>
              </a:rPr>
              <a:t>https://www.usatoday.com/story/news/nation/2014/04/15/doctors-addicted-drugs-health-care-diversion/7588401</a:t>
            </a:r>
            <a:r>
              <a:rPr lang="en-US" sz="1200" dirty="0" smtClean="0">
                <a:hlinkClick r:id="rId2"/>
              </a:rPr>
              <a:t>/</a:t>
            </a:r>
            <a:r>
              <a:rPr lang="en-US" sz="1200" dirty="0" smtClean="0"/>
              <a:t> </a:t>
            </a:r>
            <a:endParaRPr lang="en-US" dirty="0"/>
          </a:p>
        </p:txBody>
      </p:sp>
      <p:pic>
        <p:nvPicPr>
          <p:cNvPr id="2050" name="Picture 2" descr="C:\Users\Natalie\Desktop\PDC Start UP\IRed flags and docs.pn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2514600"/>
            <a:ext cx="4038600" cy="2148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490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Medical </a:t>
            </a:r>
            <a:r>
              <a:rPr lang="en-US" b="1" dirty="0"/>
              <a:t>Professionals Substance Abuse Statistics</a:t>
            </a:r>
            <a:br>
              <a:rPr lang="en-US" b="1" dirty="0"/>
            </a:br>
            <a:endParaRPr lang="en-US" dirty="0"/>
          </a:p>
        </p:txBody>
      </p:sp>
      <p:sp>
        <p:nvSpPr>
          <p:cNvPr id="4" name="TextBox 3"/>
          <p:cNvSpPr txBox="1"/>
          <p:nvPr/>
        </p:nvSpPr>
        <p:spPr>
          <a:xfrm>
            <a:off x="457200" y="6096000"/>
            <a:ext cx="6543073" cy="369332"/>
          </a:xfrm>
          <a:prstGeom prst="rect">
            <a:avLst/>
          </a:prstGeom>
          <a:noFill/>
        </p:spPr>
        <p:txBody>
          <a:bodyPr wrap="none" rtlCol="0">
            <a:spAutoFit/>
          </a:bodyPr>
          <a:lstStyle/>
          <a:p>
            <a:r>
              <a:rPr lang="en-US" dirty="0">
                <a:hlinkClick r:id="rId2"/>
              </a:rPr>
              <a:t>https://www.addictioncenter.com/addiction/medical-professionals</a:t>
            </a:r>
            <a:r>
              <a:rPr lang="en-US" dirty="0" smtClean="0">
                <a:hlinkClick r:id="rId2"/>
              </a:rPr>
              <a:t>/</a:t>
            </a:r>
            <a:r>
              <a:rPr lang="en-US" dirty="0" smtClean="0"/>
              <a:t> </a:t>
            </a:r>
            <a:endParaRPr lang="en-US" dirty="0"/>
          </a:p>
        </p:txBody>
      </p:sp>
      <p:sp>
        <p:nvSpPr>
          <p:cNvPr id="3" name="TextBox 2"/>
          <p:cNvSpPr txBox="1"/>
          <p:nvPr/>
        </p:nvSpPr>
        <p:spPr>
          <a:xfrm>
            <a:off x="1143000" y="2438400"/>
            <a:ext cx="6629400" cy="2954655"/>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Rates of addiction are highest in physicians within the specialties of anesthesiology, emergency medicine and psychiatry.</a:t>
            </a:r>
          </a:p>
          <a:p>
            <a:pPr marL="285750" indent="-285750">
              <a:buFont typeface="Arial" panose="020B0604020202020204" pitchFamily="34" charset="0"/>
              <a:buChar char="•"/>
            </a:pPr>
            <a:r>
              <a:rPr lang="en-US" sz="2800" dirty="0" smtClean="0"/>
              <a:t>It usually comes down to access.</a:t>
            </a:r>
          </a:p>
          <a:p>
            <a:pPr marL="285750" indent="-285750">
              <a:buFont typeface="Arial" panose="020B0604020202020204" pitchFamily="34" charset="0"/>
              <a:buChar char="•"/>
            </a:pPr>
            <a:r>
              <a:rPr lang="en-US" sz="2800" dirty="0" smtClean="0"/>
              <a:t>And occurs everyday across America.</a:t>
            </a:r>
          </a:p>
          <a:p>
            <a:endParaRPr lang="en-US" dirty="0"/>
          </a:p>
        </p:txBody>
      </p:sp>
    </p:spTree>
    <p:extLst>
      <p:ext uri="{BB962C8B-B14F-4D97-AF65-F5344CB8AC3E}">
        <p14:creationId xmlns:p14="http://schemas.microsoft.com/office/powerpoint/2010/main" val="2089045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685800"/>
            <a:ext cx="6858000" cy="5103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6096000"/>
            <a:ext cx="4299575" cy="246221"/>
          </a:xfrm>
          <a:prstGeom prst="rect">
            <a:avLst/>
          </a:prstGeom>
          <a:noFill/>
        </p:spPr>
        <p:txBody>
          <a:bodyPr wrap="none" rtlCol="0">
            <a:spAutoFit/>
          </a:bodyPr>
          <a:lstStyle/>
          <a:p>
            <a:r>
              <a:rPr lang="en-US" sz="1000" dirty="0">
                <a:hlinkClick r:id="rId3"/>
              </a:rPr>
              <a:t>https://www.detox.net/uncover/drugs-in-the-workplace-industry-comparison</a:t>
            </a:r>
            <a:r>
              <a:rPr lang="en-US" sz="1000" dirty="0" smtClean="0">
                <a:hlinkClick r:id="rId3"/>
              </a:rPr>
              <a:t>/</a:t>
            </a:r>
            <a:r>
              <a:rPr lang="en-US" sz="1000" dirty="0" smtClean="0"/>
              <a:t> </a:t>
            </a:r>
            <a:endParaRPr lang="en-US" sz="1000" dirty="0"/>
          </a:p>
        </p:txBody>
      </p:sp>
    </p:spTree>
    <p:extLst>
      <p:ext uri="{BB962C8B-B14F-4D97-AF65-F5344CB8AC3E}">
        <p14:creationId xmlns:p14="http://schemas.microsoft.com/office/powerpoint/2010/main" val="4124911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a:xfrm>
            <a:off x="685800" y="838200"/>
            <a:ext cx="7772400" cy="1828801"/>
          </a:xfrm>
        </p:spPr>
        <p:txBody>
          <a:bodyPr>
            <a:normAutofit fontScale="90000"/>
          </a:bodyPr>
          <a:lstStyle/>
          <a:p>
            <a:r>
              <a:rPr lang="en-US" altLang="en-US" sz="4900" dirty="0" smtClean="0"/>
              <a:t>The Background on Drug Diversion in Healthcare Facilities</a:t>
            </a:r>
            <a:endParaRPr lang="en-US" altLang="en-US" sz="32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48000"/>
            <a:ext cx="6000750" cy="300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9148981"/>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633387"/>
            <a:ext cx="6400800" cy="5118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81000" y="6019800"/>
            <a:ext cx="7449027" cy="276999"/>
          </a:xfrm>
          <a:prstGeom prst="rect">
            <a:avLst/>
          </a:prstGeom>
          <a:noFill/>
        </p:spPr>
        <p:txBody>
          <a:bodyPr wrap="none" rtlCol="0">
            <a:spAutoFit/>
          </a:bodyPr>
          <a:lstStyle/>
          <a:p>
            <a:r>
              <a:rPr lang="en-US" sz="1200" dirty="0">
                <a:hlinkClick r:id="rId3"/>
              </a:rPr>
              <a:t>https://</a:t>
            </a:r>
            <a:r>
              <a:rPr lang="en-US" sz="1200" dirty="0" smtClean="0">
                <a:hlinkClick r:id="rId3"/>
              </a:rPr>
              <a:t>ahia.org/AHIA/media/WhitePapers/WHITEPAPER_BakerTilly_Drug-Diversion-Internal-Audit_AHIA.pdf</a:t>
            </a:r>
            <a:r>
              <a:rPr lang="en-US" sz="1200" dirty="0" smtClean="0"/>
              <a:t>  page 5</a:t>
            </a:r>
            <a:endParaRPr lang="en-US" dirty="0"/>
          </a:p>
        </p:txBody>
      </p:sp>
      <p:sp>
        <p:nvSpPr>
          <p:cNvPr id="4" name="Oval 3"/>
          <p:cNvSpPr/>
          <p:nvPr/>
        </p:nvSpPr>
        <p:spPr>
          <a:xfrm>
            <a:off x="1066800" y="3962400"/>
            <a:ext cx="2286000" cy="1447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p:cNvCxnSpPr/>
          <p:nvPr/>
        </p:nvCxnSpPr>
        <p:spPr>
          <a:xfrm flipH="1">
            <a:off x="5562600" y="5334000"/>
            <a:ext cx="1752600" cy="76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3770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FD2A28-4D24-7944-ACEA-1AD58E17A911}"/>
              </a:ext>
            </a:extLst>
          </p:cNvPr>
          <p:cNvSpPr>
            <a:spLocks noGrp="1"/>
          </p:cNvSpPr>
          <p:nvPr>
            <p:ph type="title"/>
          </p:nvPr>
        </p:nvSpPr>
        <p:spPr>
          <a:xfrm>
            <a:off x="425671" y="365126"/>
            <a:ext cx="8337329" cy="1325563"/>
          </a:xfrm>
        </p:spPr>
        <p:txBody>
          <a:bodyPr>
            <a:normAutofit/>
          </a:bodyPr>
          <a:lstStyle/>
          <a:p>
            <a:r>
              <a:rPr lang="en-US" sz="3600" dirty="0"/>
              <a:t>Hepatitis Outbreak – Florida, Mayo Clinic</a:t>
            </a:r>
            <a:r>
              <a:rPr lang="en-US" dirty="0"/>
              <a:t>  </a:t>
            </a:r>
            <a:br>
              <a:rPr lang="en-US" dirty="0"/>
            </a:br>
            <a:r>
              <a:rPr lang="en-US" sz="2700" dirty="0"/>
              <a:t>2010</a:t>
            </a:r>
            <a:endParaRPr lang="en-US" sz="3600" dirty="0"/>
          </a:p>
        </p:txBody>
      </p:sp>
      <p:sp>
        <p:nvSpPr>
          <p:cNvPr id="6" name="Content Placeholder 5">
            <a:extLst>
              <a:ext uri="{FF2B5EF4-FFF2-40B4-BE49-F238E27FC236}">
                <a16:creationId xmlns:a16="http://schemas.microsoft.com/office/drawing/2014/main" id="{7EC8DC8E-0E44-5143-B5BB-25CA4C0765B1}"/>
              </a:ext>
            </a:extLst>
          </p:cNvPr>
          <p:cNvSpPr>
            <a:spLocks noGrp="1"/>
          </p:cNvSpPr>
          <p:nvPr>
            <p:ph sz="half" idx="2"/>
          </p:nvPr>
        </p:nvSpPr>
        <p:spPr>
          <a:xfrm>
            <a:off x="425671" y="2055814"/>
            <a:ext cx="4146329" cy="3678237"/>
          </a:xfrm>
        </p:spPr>
        <p:txBody>
          <a:bodyPr>
            <a:normAutofit/>
          </a:bodyPr>
          <a:lstStyle/>
          <a:p>
            <a:r>
              <a:rPr lang="en-US" dirty="0"/>
              <a:t>Radiology technician</a:t>
            </a:r>
          </a:p>
          <a:p>
            <a:r>
              <a:rPr lang="en-US" dirty="0"/>
              <a:t>Employed at Mayo Clinic from 2004 to 2010</a:t>
            </a:r>
          </a:p>
          <a:p>
            <a:r>
              <a:rPr lang="en-US" dirty="0"/>
              <a:t>Switched patients fentanyl syringes with saline solution infected with hepatitis </a:t>
            </a:r>
            <a:r>
              <a:rPr lang="en-US" dirty="0" smtClean="0"/>
              <a:t>C</a:t>
            </a:r>
          </a:p>
          <a:p>
            <a:r>
              <a:rPr lang="en-US" dirty="0" smtClean="0"/>
              <a:t>Mayo Clinic implemented significant changes as a result of this case</a:t>
            </a:r>
            <a:endParaRPr lang="en-US" dirty="0"/>
          </a:p>
        </p:txBody>
      </p:sp>
      <p:pic>
        <p:nvPicPr>
          <p:cNvPr id="7" name="Picture 2">
            <a:extLst>
              <a:ext uri="{FF2B5EF4-FFF2-40B4-BE49-F238E27FC236}">
                <a16:creationId xmlns:a16="http://schemas.microsoft.com/office/drawing/2014/main" id="{7F48121B-2AC0-7A4C-A1C7-37A3464E302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157" r="23810"/>
          <a:stretch/>
        </p:blipFill>
        <p:spPr bwMode="auto">
          <a:xfrm>
            <a:off x="7176230" y="3125440"/>
            <a:ext cx="1187707" cy="1552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a:extLst>
              <a:ext uri="{FF2B5EF4-FFF2-40B4-BE49-F238E27FC236}">
                <a16:creationId xmlns:a16="http://schemas.microsoft.com/office/drawing/2014/main" id="{56D854FE-B390-4545-8613-F427D0675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1408" y="4879029"/>
            <a:ext cx="3152530" cy="651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a:extLst>
              <a:ext uri="{FF2B5EF4-FFF2-40B4-BE49-F238E27FC236}">
                <a16:creationId xmlns:a16="http://schemas.microsoft.com/office/drawing/2014/main" id="{C0F9B78A-93D9-0544-BEA3-6BC956E8F6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1408" y="1734790"/>
            <a:ext cx="3152530" cy="1290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a:extLst>
              <a:ext uri="{FF2B5EF4-FFF2-40B4-BE49-F238E27FC236}">
                <a16:creationId xmlns:a16="http://schemas.microsoft.com/office/drawing/2014/main" id="{90FFB1F2-A78D-104D-A8FD-4D5A1CE5EE7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3095"/>
          <a:stretch/>
        </p:blipFill>
        <p:spPr bwMode="auto">
          <a:xfrm>
            <a:off x="5211407" y="3125441"/>
            <a:ext cx="1705889" cy="1593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75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C24F3-132E-499C-AADE-9106E9A500BF}"/>
              </a:ext>
            </a:extLst>
          </p:cNvPr>
          <p:cNvSpPr>
            <a:spLocks noGrp="1"/>
          </p:cNvSpPr>
          <p:nvPr>
            <p:ph type="title"/>
          </p:nvPr>
        </p:nvSpPr>
        <p:spPr>
          <a:xfrm>
            <a:off x="284559" y="457949"/>
            <a:ext cx="8568928" cy="980234"/>
          </a:xfrm>
        </p:spPr>
        <p:txBody>
          <a:bodyPr/>
          <a:lstStyle/>
          <a:p>
            <a:pPr algn="ctr"/>
            <a:r>
              <a:rPr lang="en-US" dirty="0"/>
              <a:t>Disclosure</a:t>
            </a:r>
          </a:p>
        </p:txBody>
      </p:sp>
      <p:sp>
        <p:nvSpPr>
          <p:cNvPr id="3" name="Text Placeholder 2">
            <a:extLst>
              <a:ext uri="{FF2B5EF4-FFF2-40B4-BE49-F238E27FC236}">
                <a16:creationId xmlns:a16="http://schemas.microsoft.com/office/drawing/2014/main" id="{BCD44730-AAAB-4FEB-AB42-4667484CBCB9}"/>
              </a:ext>
            </a:extLst>
          </p:cNvPr>
          <p:cNvSpPr>
            <a:spLocks noGrp="1"/>
          </p:cNvSpPr>
          <p:nvPr>
            <p:ph type="body" sz="quarter" idx="10"/>
          </p:nvPr>
        </p:nvSpPr>
        <p:spPr/>
        <p:txBody>
          <a:bodyPr>
            <a:normAutofit fontScale="25000" lnSpcReduction="20000"/>
          </a:bodyPr>
          <a:lstStyle/>
          <a:p>
            <a:pPr marL="0" indent="0">
              <a:buNone/>
            </a:pPr>
            <a:r>
              <a:rPr lang="en-US" sz="5600" u="sng" dirty="0"/>
              <a:t>Faculty</a:t>
            </a:r>
          </a:p>
          <a:p>
            <a:r>
              <a:rPr lang="it-IT" sz="5600" dirty="0"/>
              <a:t> </a:t>
            </a:r>
            <a:r>
              <a:rPr lang="en-US" sz="5600" dirty="0"/>
              <a:t>Dennis Wichern</a:t>
            </a:r>
          </a:p>
          <a:p>
            <a:endParaRPr lang="en-US" sz="5600" dirty="0"/>
          </a:p>
          <a:p>
            <a:pPr marL="0" indent="0">
              <a:buNone/>
            </a:pPr>
            <a:r>
              <a:rPr lang="en-US" sz="5600" dirty="0"/>
              <a:t>No conflict</a:t>
            </a:r>
          </a:p>
          <a:p>
            <a:r>
              <a:rPr lang="en-US" sz="5600" dirty="0"/>
              <a:t>It is the policy of the Ambulatory Surgery Center Association (ASCA) to ensure that all individuals who have the ability to control or influence the content of an educational activity disclose all financial relationships with any entity whose products or services are pertinent to the content of the educational activity.  The financial disclosure will include the name of the entity, and the nature of the relationship the individual has with the entity during the time the relationship is in effect and for 12 months afterward.</a:t>
            </a:r>
          </a:p>
          <a:p>
            <a:endParaRPr lang="en-US" sz="5600" dirty="0"/>
          </a:p>
          <a:p>
            <a:pPr marL="0" indent="0">
              <a:buNone/>
            </a:pPr>
            <a:r>
              <a:rPr lang="en-US" sz="5600" u="sng" dirty="0"/>
              <a:t>Requirements for successful completion of the educational activity  </a:t>
            </a:r>
          </a:p>
          <a:p>
            <a:r>
              <a:rPr lang="en-US" sz="5600" dirty="0"/>
              <a:t>Attendee must be present for the duration of the educational program</a:t>
            </a:r>
          </a:p>
          <a:p>
            <a:r>
              <a:rPr lang="en-US" sz="5600" dirty="0"/>
              <a:t>Completed evaluation form</a:t>
            </a:r>
          </a:p>
          <a:p>
            <a:pPr marL="0" indent="0">
              <a:buNone/>
            </a:pPr>
            <a:endParaRPr lang="en-US" sz="5600" u="sng" dirty="0"/>
          </a:p>
          <a:p>
            <a:pPr marL="0" indent="0">
              <a:buNone/>
            </a:pPr>
            <a:r>
              <a:rPr lang="en-US" sz="5600" u="sng" dirty="0"/>
              <a:t>Expiration of enduring materials</a:t>
            </a:r>
          </a:p>
          <a:p>
            <a:r>
              <a:rPr lang="en-US" sz="5600" dirty="0"/>
              <a:t>Contact hours will be awarded until October 31, 2020 for the educational program</a:t>
            </a:r>
          </a:p>
          <a:p>
            <a:pPr lvl="1"/>
            <a:r>
              <a:rPr lang="en-US" sz="5600" dirty="0"/>
              <a:t>ASCA is an approved provider for nursing contact hours by the California Board of Registered Nursing, Provider #6949</a:t>
            </a:r>
          </a:p>
          <a:p>
            <a:pPr lvl="1"/>
            <a:r>
              <a:rPr lang="en-US" sz="5600" dirty="0"/>
              <a:t>ASCA is an approved provider for Administrator Education Units (AEUs) by BASC Provider #3272</a:t>
            </a:r>
          </a:p>
          <a:p>
            <a:pPr marL="342900" lvl="1" indent="0">
              <a:buNone/>
            </a:pPr>
            <a:endParaRPr lang="en-US" sz="5600" dirty="0"/>
          </a:p>
          <a:p>
            <a:pPr marL="0" indent="0">
              <a:buNone/>
            </a:pPr>
            <a:r>
              <a:rPr lang="en-US" sz="5600" u="sng" dirty="0"/>
              <a:t>Commercial Support</a:t>
            </a:r>
            <a:r>
              <a:rPr lang="en-US" sz="5600" dirty="0"/>
              <a:t>: None</a:t>
            </a:r>
          </a:p>
          <a:p>
            <a:pPr marL="0" indent="0">
              <a:buNone/>
            </a:pPr>
            <a:r>
              <a:rPr lang="en-US" sz="5600" u="sng" dirty="0"/>
              <a:t>Sponsorship</a:t>
            </a:r>
            <a:r>
              <a:rPr lang="en-US" sz="5600" dirty="0"/>
              <a:t>: None</a:t>
            </a:r>
          </a:p>
          <a:p>
            <a:endParaRPr lang="en-US" dirty="0"/>
          </a:p>
        </p:txBody>
      </p:sp>
    </p:spTree>
    <p:extLst>
      <p:ext uri="{BB962C8B-B14F-4D97-AF65-F5344CB8AC3E}">
        <p14:creationId xmlns:p14="http://schemas.microsoft.com/office/powerpoint/2010/main" val="260882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Mayo Clinic Response</a:t>
            </a:r>
            <a:endParaRPr lang="en-US" dirty="0"/>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353755"/>
            <a:ext cx="4038600" cy="3018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57200" y="2343708"/>
            <a:ext cx="4038600" cy="3038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09600" y="6019800"/>
            <a:ext cx="7640233" cy="253916"/>
          </a:xfrm>
          <a:prstGeom prst="rect">
            <a:avLst/>
          </a:prstGeom>
          <a:noFill/>
        </p:spPr>
        <p:txBody>
          <a:bodyPr wrap="none" rtlCol="0">
            <a:spAutoFit/>
          </a:bodyPr>
          <a:lstStyle/>
          <a:p>
            <a:r>
              <a:rPr lang="en-US" sz="1050" dirty="0">
                <a:hlinkClick r:id="rId4"/>
              </a:rPr>
              <a:t>https://</a:t>
            </a:r>
            <a:r>
              <a:rPr lang="en-US" sz="1050" dirty="0" smtClean="0">
                <a:hlinkClick r:id="rId4"/>
              </a:rPr>
              <a:t>assets.hcca-info.org/Portals/0/PDFs/Resources/Conference_Handouts/Regional_Conference/2014/Minneapolis/Dillonprint2.pdf</a:t>
            </a:r>
            <a:r>
              <a:rPr lang="en-US" sz="1050" dirty="0" smtClean="0"/>
              <a:t> </a:t>
            </a:r>
            <a:endParaRPr lang="en-US" dirty="0"/>
          </a:p>
        </p:txBody>
      </p:sp>
    </p:spTree>
    <p:extLst>
      <p:ext uri="{BB962C8B-B14F-4D97-AF65-F5344CB8AC3E}">
        <p14:creationId xmlns:p14="http://schemas.microsoft.com/office/powerpoint/2010/main" val="4281189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Mayo Clinic Response</a:t>
            </a:r>
          </a:p>
        </p:txBody>
      </p:sp>
      <p:pic>
        <p:nvPicPr>
          <p:cNvPr id="5120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457200" y="2133600"/>
            <a:ext cx="4038600" cy="3095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sz="half" idx="2"/>
          </p:nvPr>
        </p:nvSpPr>
        <p:spPr>
          <a:xfrm>
            <a:off x="4648200" y="1981200"/>
            <a:ext cx="4038600" cy="4144963"/>
          </a:xfrm>
        </p:spPr>
        <p:txBody>
          <a:bodyPr>
            <a:normAutofit fontScale="77500" lnSpcReduction="20000"/>
          </a:bodyPr>
          <a:lstStyle/>
          <a:p>
            <a:pPr marL="514350" indent="-514350">
              <a:buFont typeface="+mj-lt"/>
              <a:buAutoNum type="arabicPeriod"/>
            </a:pPr>
            <a:r>
              <a:rPr lang="en-US" dirty="0" smtClean="0"/>
              <a:t>Unobserved single individual access to controlled substances</a:t>
            </a:r>
          </a:p>
          <a:p>
            <a:pPr marL="514350" indent="-514350">
              <a:buFont typeface="+mj-lt"/>
              <a:buAutoNum type="arabicPeriod"/>
            </a:pPr>
            <a:r>
              <a:rPr lang="en-US" dirty="0" smtClean="0"/>
              <a:t>Unattended product during medication use process </a:t>
            </a:r>
          </a:p>
          <a:p>
            <a:pPr marL="514350" indent="-514350">
              <a:buFont typeface="+mj-lt"/>
              <a:buAutoNum type="arabicPeriod"/>
            </a:pPr>
            <a:r>
              <a:rPr lang="en-US" dirty="0" smtClean="0"/>
              <a:t>Deviation from policy and procedures</a:t>
            </a:r>
          </a:p>
          <a:p>
            <a:pPr marL="514350" indent="-514350">
              <a:buFont typeface="+mj-lt"/>
              <a:buAutoNum type="arabicPeriod"/>
            </a:pPr>
            <a:r>
              <a:rPr lang="en-US" dirty="0" smtClean="0"/>
              <a:t>Lack of audit process/known deterrent</a:t>
            </a:r>
          </a:p>
          <a:p>
            <a:pPr marL="514350" indent="-514350">
              <a:buFont typeface="+mj-lt"/>
              <a:buAutoNum type="arabicPeriod"/>
            </a:pPr>
            <a:r>
              <a:rPr lang="en-US" dirty="0" smtClean="0"/>
              <a:t>Other process assessments</a:t>
            </a:r>
          </a:p>
          <a:p>
            <a:endParaRPr lang="en-US" u="sng" dirty="0" smtClean="0"/>
          </a:p>
          <a:p>
            <a:r>
              <a:rPr lang="en-US" u="sng" dirty="0" smtClean="0"/>
              <a:t>Identified 123 possible improvements.</a:t>
            </a:r>
          </a:p>
          <a:p>
            <a:endParaRPr lang="en-US" dirty="0" smtClean="0"/>
          </a:p>
          <a:p>
            <a:endParaRPr lang="en-US" dirty="0"/>
          </a:p>
        </p:txBody>
      </p:sp>
      <p:sp>
        <p:nvSpPr>
          <p:cNvPr id="6" name="TextBox 5"/>
          <p:cNvSpPr txBox="1"/>
          <p:nvPr/>
        </p:nvSpPr>
        <p:spPr>
          <a:xfrm>
            <a:off x="533400" y="6096000"/>
            <a:ext cx="8001000" cy="577081"/>
          </a:xfrm>
          <a:prstGeom prst="rect">
            <a:avLst/>
          </a:prstGeom>
          <a:noFill/>
        </p:spPr>
        <p:txBody>
          <a:bodyPr wrap="square" rtlCol="0">
            <a:spAutoFit/>
          </a:bodyPr>
          <a:lstStyle/>
          <a:p>
            <a:endParaRPr lang="en-US" sz="1050" dirty="0" smtClean="0">
              <a:hlinkClick r:id="rId3"/>
            </a:endParaRPr>
          </a:p>
          <a:p>
            <a:endParaRPr lang="en-US" sz="1050" dirty="0">
              <a:hlinkClick r:id="rId3"/>
            </a:endParaRPr>
          </a:p>
          <a:p>
            <a:r>
              <a:rPr lang="en-US" sz="1050" dirty="0" smtClean="0">
                <a:hlinkClick r:id="rId3"/>
              </a:rPr>
              <a:t>https</a:t>
            </a:r>
            <a:r>
              <a:rPr lang="en-US" sz="1050" dirty="0">
                <a:hlinkClick r:id="rId3"/>
              </a:rPr>
              <a:t>://</a:t>
            </a:r>
            <a:r>
              <a:rPr lang="en-US" sz="1050" dirty="0" smtClean="0">
                <a:hlinkClick r:id="rId3"/>
              </a:rPr>
              <a:t>assets.hcca-info.org/Portals/0/PDFs/Resources/Conference_Handouts/Regional_Conference/2014/Minneapolis/Dillonprint2.pdf</a:t>
            </a:r>
            <a:r>
              <a:rPr lang="en-US" sz="1050" dirty="0" smtClean="0"/>
              <a:t> </a:t>
            </a:r>
            <a:endParaRPr lang="en-US" dirty="0"/>
          </a:p>
        </p:txBody>
      </p:sp>
    </p:spTree>
    <p:extLst>
      <p:ext uri="{BB962C8B-B14F-4D97-AF65-F5344CB8AC3E}">
        <p14:creationId xmlns:p14="http://schemas.microsoft.com/office/powerpoint/2010/main" val="305459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Mayo Clinic Response</a:t>
            </a:r>
          </a:p>
        </p:txBody>
      </p:sp>
      <p:pic>
        <p:nvPicPr>
          <p:cNvPr id="5427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457200" y="2301798"/>
            <a:ext cx="4038600" cy="3122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2921817"/>
            <a:ext cx="4038600" cy="188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09600" y="6019800"/>
            <a:ext cx="7640233" cy="253916"/>
          </a:xfrm>
          <a:prstGeom prst="rect">
            <a:avLst/>
          </a:prstGeom>
          <a:noFill/>
        </p:spPr>
        <p:txBody>
          <a:bodyPr wrap="none" rtlCol="0">
            <a:spAutoFit/>
          </a:bodyPr>
          <a:lstStyle/>
          <a:p>
            <a:r>
              <a:rPr lang="en-US" sz="1050" dirty="0">
                <a:hlinkClick r:id="rId4"/>
              </a:rPr>
              <a:t>https://</a:t>
            </a:r>
            <a:r>
              <a:rPr lang="en-US" sz="1050" dirty="0" smtClean="0">
                <a:hlinkClick r:id="rId4"/>
              </a:rPr>
              <a:t>assets.hcca-info.org/Portals/0/PDFs/Resources/Conference_Handouts/Regional_Conference/2014/Minneapolis/Dillonprint2.pdf</a:t>
            </a:r>
            <a:r>
              <a:rPr lang="en-US" sz="1050" dirty="0" smtClean="0"/>
              <a:t> </a:t>
            </a:r>
            <a:endParaRPr lang="en-US" dirty="0"/>
          </a:p>
        </p:txBody>
      </p:sp>
    </p:spTree>
    <p:extLst>
      <p:ext uri="{BB962C8B-B14F-4D97-AF65-F5344CB8AC3E}">
        <p14:creationId xmlns:p14="http://schemas.microsoft.com/office/powerpoint/2010/main" val="2047123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Mayo Clinic Response</a:t>
            </a:r>
          </a:p>
        </p:txBody>
      </p:sp>
      <p:pic>
        <p:nvPicPr>
          <p:cNvPr id="552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1447800"/>
            <a:ext cx="5791200" cy="438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09600" y="6019800"/>
            <a:ext cx="7640233" cy="253916"/>
          </a:xfrm>
          <a:prstGeom prst="rect">
            <a:avLst/>
          </a:prstGeom>
          <a:noFill/>
        </p:spPr>
        <p:txBody>
          <a:bodyPr wrap="none" rtlCol="0">
            <a:spAutoFit/>
          </a:bodyPr>
          <a:lstStyle/>
          <a:p>
            <a:r>
              <a:rPr lang="en-US" sz="1050" dirty="0">
                <a:hlinkClick r:id="rId3"/>
              </a:rPr>
              <a:t>https://</a:t>
            </a:r>
            <a:r>
              <a:rPr lang="en-US" sz="1050" dirty="0" smtClean="0">
                <a:hlinkClick r:id="rId3"/>
              </a:rPr>
              <a:t>assets.hcca-info.org/Portals/0/PDFs/Resources/Conference_Handouts/Regional_Conference/2014/Minneapolis/Dillonprint2.pdf</a:t>
            </a:r>
            <a:r>
              <a:rPr lang="en-US" sz="1050" dirty="0" smtClean="0"/>
              <a:t> </a:t>
            </a:r>
            <a:endParaRPr lang="en-US" dirty="0"/>
          </a:p>
        </p:txBody>
      </p:sp>
    </p:spTree>
    <p:extLst>
      <p:ext uri="{BB962C8B-B14F-4D97-AF65-F5344CB8AC3E}">
        <p14:creationId xmlns:p14="http://schemas.microsoft.com/office/powerpoint/2010/main" val="3905466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14400"/>
          </a:xfrm>
        </p:spPr>
        <p:txBody>
          <a:bodyPr>
            <a:normAutofit fontScale="90000"/>
          </a:bodyPr>
          <a:lstStyle/>
          <a:p>
            <a:r>
              <a:rPr lang="en-US" dirty="0"/>
              <a:t>The Mayo Clinic </a:t>
            </a:r>
            <a:r>
              <a:rPr lang="en-US" dirty="0" smtClean="0"/>
              <a:t>Response</a:t>
            </a:r>
            <a:br>
              <a:rPr lang="en-US" dirty="0" smtClean="0"/>
            </a:br>
            <a:r>
              <a:rPr lang="en-US" sz="1600" u="sng" dirty="0" smtClean="0"/>
              <a:t>The 77 Best Practice Elements</a:t>
            </a:r>
            <a:endParaRPr lang="en-US" sz="1600" u="sng" dirty="0"/>
          </a:p>
        </p:txBody>
      </p:sp>
      <p:sp>
        <p:nvSpPr>
          <p:cNvPr id="4" name="TextBox 3"/>
          <p:cNvSpPr txBox="1"/>
          <p:nvPr/>
        </p:nvSpPr>
        <p:spPr>
          <a:xfrm>
            <a:off x="228600" y="6400800"/>
            <a:ext cx="8400056" cy="261610"/>
          </a:xfrm>
          <a:prstGeom prst="rect">
            <a:avLst/>
          </a:prstGeom>
          <a:noFill/>
        </p:spPr>
        <p:txBody>
          <a:bodyPr wrap="none" rtlCol="0">
            <a:spAutoFit/>
          </a:bodyPr>
          <a:lstStyle/>
          <a:p>
            <a:r>
              <a:rPr lang="en-US" sz="1100" dirty="0">
                <a:hlinkClick r:id="rId2"/>
              </a:rPr>
              <a:t>https://</a:t>
            </a:r>
            <a:r>
              <a:rPr lang="en-US" sz="1100" dirty="0" smtClean="0">
                <a:hlinkClick r:id="rId2"/>
              </a:rPr>
              <a:t>www.mayoclinicproceedings.org/cms/10.1016/j.mayocp.2012.03.013/attachment/968730c2-4b52-4bc4-9bf0-2ee56fa5532f/mmc1.pdf</a:t>
            </a:r>
            <a:r>
              <a:rPr lang="en-US" sz="1100" dirty="0" smtClean="0"/>
              <a:t> </a:t>
            </a:r>
            <a:endParaRPr lang="en-US" dirty="0"/>
          </a:p>
        </p:txBody>
      </p:sp>
      <p:pic>
        <p:nvPicPr>
          <p:cNvPr id="5122"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5011" b="9860"/>
          <a:stretch/>
        </p:blipFill>
        <p:spPr bwMode="auto">
          <a:xfrm>
            <a:off x="1152028" y="1600200"/>
            <a:ext cx="6224817" cy="4451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9763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14400"/>
          </a:xfrm>
        </p:spPr>
        <p:txBody>
          <a:bodyPr>
            <a:normAutofit fontScale="90000"/>
          </a:bodyPr>
          <a:lstStyle/>
          <a:p>
            <a:r>
              <a:rPr lang="en-US" dirty="0"/>
              <a:t>The Mayo Clinic </a:t>
            </a:r>
            <a:r>
              <a:rPr lang="en-US" dirty="0" smtClean="0"/>
              <a:t>Response</a:t>
            </a:r>
            <a:br>
              <a:rPr lang="en-US" dirty="0" smtClean="0"/>
            </a:br>
            <a:r>
              <a:rPr lang="en-US" sz="1600" dirty="0" smtClean="0"/>
              <a:t>The 77 Best Practice Elements</a:t>
            </a:r>
            <a:endParaRPr lang="en-US" sz="1600" dirty="0"/>
          </a:p>
        </p:txBody>
      </p:sp>
      <p:sp>
        <p:nvSpPr>
          <p:cNvPr id="4" name="TextBox 3"/>
          <p:cNvSpPr txBox="1"/>
          <p:nvPr/>
        </p:nvSpPr>
        <p:spPr>
          <a:xfrm>
            <a:off x="228600" y="6400800"/>
            <a:ext cx="8400056" cy="261610"/>
          </a:xfrm>
          <a:prstGeom prst="rect">
            <a:avLst/>
          </a:prstGeom>
          <a:noFill/>
        </p:spPr>
        <p:txBody>
          <a:bodyPr wrap="none" rtlCol="0">
            <a:spAutoFit/>
          </a:bodyPr>
          <a:lstStyle/>
          <a:p>
            <a:r>
              <a:rPr lang="en-US" sz="1100" dirty="0">
                <a:hlinkClick r:id="rId2"/>
              </a:rPr>
              <a:t>https://</a:t>
            </a:r>
            <a:r>
              <a:rPr lang="en-US" sz="1100" dirty="0" smtClean="0">
                <a:hlinkClick r:id="rId2"/>
              </a:rPr>
              <a:t>www.mayoclinicproceedings.org/cms/10.1016/j.mayocp.2012.03.013/attachment/968730c2-4b52-4bc4-9bf0-2ee56fa5532f/mmc1.pdf</a:t>
            </a:r>
            <a:r>
              <a:rPr lang="en-US" sz="1100" dirty="0" smtClean="0"/>
              <a:t> </a:t>
            </a:r>
            <a:endParaRPr lang="en-US" dirty="0"/>
          </a:p>
        </p:txBody>
      </p:sp>
      <p:pic>
        <p:nvPicPr>
          <p:cNvPr id="614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63" t="-9761" r="-363" b="9761"/>
          <a:stretch/>
        </p:blipFill>
        <p:spPr bwMode="auto">
          <a:xfrm>
            <a:off x="1752600" y="1447800"/>
            <a:ext cx="565600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34390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14400"/>
          </a:xfrm>
        </p:spPr>
        <p:txBody>
          <a:bodyPr>
            <a:normAutofit fontScale="90000"/>
          </a:bodyPr>
          <a:lstStyle/>
          <a:p>
            <a:r>
              <a:rPr lang="en-US" dirty="0"/>
              <a:t>The Mayo Clinic </a:t>
            </a:r>
            <a:r>
              <a:rPr lang="en-US" dirty="0" smtClean="0"/>
              <a:t>Response</a:t>
            </a:r>
            <a:br>
              <a:rPr lang="en-US" dirty="0" smtClean="0"/>
            </a:br>
            <a:r>
              <a:rPr lang="en-US" sz="1600" dirty="0" smtClean="0"/>
              <a:t>The 77 Best Practice Elements</a:t>
            </a:r>
            <a:endParaRPr lang="en-US" sz="1600" dirty="0"/>
          </a:p>
        </p:txBody>
      </p:sp>
      <p:sp>
        <p:nvSpPr>
          <p:cNvPr id="4" name="TextBox 3"/>
          <p:cNvSpPr txBox="1"/>
          <p:nvPr/>
        </p:nvSpPr>
        <p:spPr>
          <a:xfrm>
            <a:off x="228600" y="6400800"/>
            <a:ext cx="8400056" cy="261610"/>
          </a:xfrm>
          <a:prstGeom prst="rect">
            <a:avLst/>
          </a:prstGeom>
          <a:noFill/>
        </p:spPr>
        <p:txBody>
          <a:bodyPr wrap="none" rtlCol="0">
            <a:spAutoFit/>
          </a:bodyPr>
          <a:lstStyle/>
          <a:p>
            <a:r>
              <a:rPr lang="en-US" sz="1100" dirty="0">
                <a:hlinkClick r:id="rId2"/>
              </a:rPr>
              <a:t>https://</a:t>
            </a:r>
            <a:r>
              <a:rPr lang="en-US" sz="1100" dirty="0" smtClean="0">
                <a:hlinkClick r:id="rId2"/>
              </a:rPr>
              <a:t>www.mayoclinicproceedings.org/cms/10.1016/j.mayocp.2012.03.013/attachment/968730c2-4b52-4bc4-9bf0-2ee56fa5532f/mmc1.pdf</a:t>
            </a:r>
            <a:r>
              <a:rPr lang="en-US" sz="1100" dirty="0" smtClean="0"/>
              <a:t> </a:t>
            </a:r>
            <a:endParaRPr lang="en-US" dirty="0"/>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47800" y="1447800"/>
            <a:ext cx="6247277" cy="4442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3439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14400"/>
          </a:xfrm>
        </p:spPr>
        <p:txBody>
          <a:bodyPr>
            <a:normAutofit fontScale="90000"/>
          </a:bodyPr>
          <a:lstStyle/>
          <a:p>
            <a:r>
              <a:rPr lang="en-US" dirty="0"/>
              <a:t>The Mayo Clinic </a:t>
            </a:r>
            <a:r>
              <a:rPr lang="en-US" dirty="0" smtClean="0"/>
              <a:t>Response</a:t>
            </a:r>
            <a:br>
              <a:rPr lang="en-US" dirty="0" smtClean="0"/>
            </a:br>
            <a:r>
              <a:rPr lang="en-US" sz="1600" dirty="0" smtClean="0"/>
              <a:t>The 77 Best Practice Elements</a:t>
            </a:r>
            <a:endParaRPr lang="en-US" sz="1600" dirty="0"/>
          </a:p>
        </p:txBody>
      </p:sp>
      <p:sp>
        <p:nvSpPr>
          <p:cNvPr id="4" name="TextBox 3"/>
          <p:cNvSpPr txBox="1"/>
          <p:nvPr/>
        </p:nvSpPr>
        <p:spPr>
          <a:xfrm>
            <a:off x="228600" y="6400800"/>
            <a:ext cx="8400056" cy="261610"/>
          </a:xfrm>
          <a:prstGeom prst="rect">
            <a:avLst/>
          </a:prstGeom>
          <a:noFill/>
        </p:spPr>
        <p:txBody>
          <a:bodyPr wrap="none" rtlCol="0">
            <a:spAutoFit/>
          </a:bodyPr>
          <a:lstStyle/>
          <a:p>
            <a:r>
              <a:rPr lang="en-US" sz="1100" dirty="0">
                <a:hlinkClick r:id="rId2"/>
              </a:rPr>
              <a:t>https://</a:t>
            </a:r>
            <a:r>
              <a:rPr lang="en-US" sz="1100" dirty="0" smtClean="0">
                <a:hlinkClick r:id="rId2"/>
              </a:rPr>
              <a:t>www.mayoclinicproceedings.org/cms/10.1016/j.mayocp.2012.03.013/attachment/968730c2-4b52-4bc4-9bf0-2ee56fa5532f/mmc1.pdf</a:t>
            </a:r>
            <a:r>
              <a:rPr lang="en-US" sz="1100" dirty="0" smtClean="0"/>
              <a:t> </a:t>
            </a:r>
            <a:endParaRPr lang="en-US" dirty="0"/>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43000" y="1600200"/>
            <a:ext cx="6966668"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3439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Mayo Clinic </a:t>
            </a:r>
            <a:r>
              <a:rPr lang="en-US" dirty="0" smtClean="0"/>
              <a:t>Response Summary</a:t>
            </a:r>
            <a:br>
              <a:rPr lang="en-US" dirty="0" smtClean="0"/>
            </a:br>
            <a:r>
              <a:rPr lang="en-US" sz="1600" u="sng" dirty="0" smtClean="0"/>
              <a:t>The 77 Best Practice Elements</a:t>
            </a:r>
            <a:endParaRPr lang="en-US" sz="1600" u="sng" dirty="0"/>
          </a:p>
        </p:txBody>
      </p:sp>
      <p:sp>
        <p:nvSpPr>
          <p:cNvPr id="3" name="Content Placeholder 2"/>
          <p:cNvSpPr>
            <a:spLocks noGrp="1"/>
          </p:cNvSpPr>
          <p:nvPr>
            <p:ph sz="half" idx="1"/>
          </p:nvPr>
        </p:nvSpPr>
        <p:spPr/>
        <p:txBody>
          <a:bodyPr>
            <a:normAutofit fontScale="85000" lnSpcReduction="10000"/>
          </a:bodyPr>
          <a:lstStyle/>
          <a:p>
            <a:r>
              <a:rPr lang="en-US" dirty="0" smtClean="0"/>
              <a:t>Core principles</a:t>
            </a:r>
          </a:p>
          <a:p>
            <a:r>
              <a:rPr lang="en-US" dirty="0" smtClean="0"/>
              <a:t>Storage &amp; security</a:t>
            </a:r>
          </a:p>
          <a:p>
            <a:r>
              <a:rPr lang="en-US" dirty="0" smtClean="0"/>
              <a:t>Procurement</a:t>
            </a:r>
          </a:p>
          <a:p>
            <a:r>
              <a:rPr lang="en-US" dirty="0" smtClean="0"/>
              <a:t>Ordering &amp; prescribing</a:t>
            </a:r>
          </a:p>
          <a:p>
            <a:r>
              <a:rPr lang="en-US" dirty="0" smtClean="0"/>
              <a:t>Preparation &amp; dispensing</a:t>
            </a:r>
          </a:p>
          <a:p>
            <a:r>
              <a:rPr lang="en-US" dirty="0" smtClean="0"/>
              <a:t>Administration</a:t>
            </a:r>
          </a:p>
          <a:p>
            <a:r>
              <a:rPr lang="en-US" dirty="0" smtClean="0"/>
              <a:t>Inventory &amp; recordkeeping</a:t>
            </a:r>
          </a:p>
          <a:p>
            <a:r>
              <a:rPr lang="en-US" dirty="0" smtClean="0"/>
              <a:t>Surveillance</a:t>
            </a:r>
          </a:p>
          <a:p>
            <a:r>
              <a:rPr lang="en-US" dirty="0" smtClean="0"/>
              <a:t>Investigation &amp; response</a:t>
            </a:r>
          </a:p>
          <a:p>
            <a:r>
              <a:rPr lang="en-US" dirty="0" smtClean="0"/>
              <a:t>Education</a:t>
            </a:r>
          </a:p>
          <a:p>
            <a:r>
              <a:rPr lang="en-US" dirty="0" smtClean="0"/>
              <a:t>Quality improvement</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TextBox 3"/>
          <p:cNvSpPr txBox="1"/>
          <p:nvPr/>
        </p:nvSpPr>
        <p:spPr>
          <a:xfrm>
            <a:off x="228600" y="6400800"/>
            <a:ext cx="8400056" cy="261610"/>
          </a:xfrm>
          <a:prstGeom prst="rect">
            <a:avLst/>
          </a:prstGeom>
          <a:noFill/>
        </p:spPr>
        <p:txBody>
          <a:bodyPr wrap="none" rtlCol="0">
            <a:spAutoFit/>
          </a:bodyPr>
          <a:lstStyle/>
          <a:p>
            <a:r>
              <a:rPr lang="en-US" sz="1100" dirty="0">
                <a:hlinkClick r:id="rId2"/>
              </a:rPr>
              <a:t>https://</a:t>
            </a:r>
            <a:r>
              <a:rPr lang="en-US" sz="1100" dirty="0" smtClean="0">
                <a:hlinkClick r:id="rId2"/>
              </a:rPr>
              <a:t>www.mayoclinicproceedings.org/cms/10.1016/j.mayocp.2012.03.013/attachment/968730c2-4b52-4bc4-9bf0-2ee56fa5532f/mmc1.pdf</a:t>
            </a:r>
            <a:r>
              <a:rPr lang="en-US" sz="1100" dirty="0" smtClean="0"/>
              <a:t> </a:t>
            </a:r>
            <a:endParaRPr lang="en-US" dirty="0"/>
          </a:p>
        </p:txBody>
      </p:sp>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35207" y="1600200"/>
            <a:ext cx="366458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5790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Drugs Should I Focus On?</a:t>
            </a: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2819400"/>
            <a:ext cx="6254217"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20115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1600" i="1" dirty="0"/>
              <a:t>This presentation may include opinions, advice, statements, materials, data, images, videos, documentation, and other information (“Materials”) expressed or shared by presenters. The Materials are for informational purposes only, and the statements, views, and opinions expressed at any presentation, or in any Materials, are those solely of the presenter and not of ASCA. Further, ASCA does not endorse or recommend any specific presenter, promoter, company, or center, or any views mentioned at any conference or meeting, or in the Materials. Under no circumstances, will ASCA (or its directors, officers, employees, or agents) be liable for the accuracy, quality, or reliability of any of the presentations or Materials, or any defamatory, offensive, or illegal conduct of presenters, including but not limited to intellectual property infringement, or any direct, indirect, incidental, special or consequential damages arising from any presentations, or Materials.</a:t>
            </a:r>
            <a:endParaRPr lang="en-US" sz="1600" dirty="0"/>
          </a:p>
          <a:p>
            <a:pPr marL="0" indent="0">
              <a:buNone/>
            </a:pPr>
            <a:endParaRPr lang="en-US" dirty="0"/>
          </a:p>
        </p:txBody>
      </p:sp>
    </p:spTree>
    <p:extLst>
      <p:ext uri="{BB962C8B-B14F-4D97-AF65-F5344CB8AC3E}">
        <p14:creationId xmlns:p14="http://schemas.microsoft.com/office/powerpoint/2010/main" val="11652798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533400" y="306388"/>
            <a:ext cx="8153400" cy="1292225"/>
          </a:xfrm>
        </p:spPr>
        <p:txBody>
          <a:bodyPr>
            <a:noAutofit/>
          </a:bodyPr>
          <a:lstStyle/>
          <a:p>
            <a:r>
              <a:rPr lang="en-US" altLang="en-US" sz="3200" dirty="0"/>
              <a:t>National Forensic Laboratory</a:t>
            </a:r>
            <a:br>
              <a:rPr lang="en-US" altLang="en-US" sz="3200" dirty="0"/>
            </a:br>
            <a:r>
              <a:rPr lang="en-US" altLang="en-US" sz="3200" dirty="0"/>
              <a:t>Information System</a:t>
            </a:r>
            <a:br>
              <a:rPr lang="en-US" altLang="en-US" sz="3200" dirty="0"/>
            </a:br>
            <a:r>
              <a:rPr lang="en-US" altLang="en-US" sz="3200" dirty="0"/>
              <a:t>NFLIS</a:t>
            </a:r>
          </a:p>
        </p:txBody>
      </p:sp>
      <p:pic>
        <p:nvPicPr>
          <p:cNvPr id="460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76400"/>
            <a:ext cx="7239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4" name="TextBox 4"/>
          <p:cNvSpPr txBox="1">
            <a:spLocks noChangeArrowheads="1"/>
          </p:cNvSpPr>
          <p:nvPr/>
        </p:nvSpPr>
        <p:spPr bwMode="auto">
          <a:xfrm>
            <a:off x="152400" y="5638800"/>
            <a:ext cx="4953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85000"/>
              <a:buBlip>
                <a:blip r:embed="rId3"/>
              </a:buBlip>
              <a:defRPr sz="3200">
                <a:solidFill>
                  <a:schemeClr val="tx1"/>
                </a:solidFill>
                <a:latin typeface="Arial" pitchFamily="34" charset="0"/>
              </a:defRPr>
            </a:lvl1pPr>
            <a:lvl2pPr marL="742950" indent="-285750" eaLnBrk="0" hangingPunct="0">
              <a:spcBef>
                <a:spcPct val="20000"/>
              </a:spcBef>
              <a:buClr>
                <a:schemeClr val="tx2"/>
              </a:buClr>
              <a:buSzPct val="70000"/>
              <a:buFont typeface="Wingdings" pitchFamily="2" charset="2"/>
              <a:buChar char="l"/>
              <a:defRPr sz="2800">
                <a:solidFill>
                  <a:schemeClr val="tx1"/>
                </a:solidFill>
                <a:latin typeface="Arial" pitchFamily="34" charset="0"/>
              </a:defRPr>
            </a:lvl2pPr>
            <a:lvl3pPr marL="1143000" indent="-228600" eaLnBrk="0" hangingPunct="0">
              <a:spcBef>
                <a:spcPct val="20000"/>
              </a:spcBef>
              <a:buClr>
                <a:schemeClr val="hlink"/>
              </a:buClr>
              <a:buSzPct val="65000"/>
              <a:buFont typeface="Wingdings" pitchFamily="2" charset="2"/>
              <a:buChar char="l"/>
              <a:defRPr sz="2400">
                <a:solidFill>
                  <a:schemeClr val="tx1"/>
                </a:solidFill>
                <a:latin typeface="Arial" pitchFamily="34" charset="0"/>
              </a:defRPr>
            </a:lvl3pPr>
            <a:lvl4pPr marL="1600200" indent="-228600" eaLnBrk="0" hangingPunct="0">
              <a:spcBef>
                <a:spcPct val="20000"/>
              </a:spcBef>
              <a:buClr>
                <a:schemeClr val="accent1"/>
              </a:buClr>
              <a:buSzPct val="60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accent2"/>
              </a:buClr>
              <a:buSzPct val="60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accent2"/>
              </a:buClr>
              <a:buSzPct val="60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accent2"/>
              </a:buClr>
              <a:buSzPct val="60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accent2"/>
              </a:buClr>
              <a:buSzPct val="60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accent2"/>
              </a:buClr>
              <a:buSzPct val="60000"/>
              <a:buFont typeface="Wingdings" pitchFamily="2" charset="2"/>
              <a:buChar char="l"/>
              <a:defRPr sz="2000">
                <a:solidFill>
                  <a:schemeClr val="tx1"/>
                </a:solidFill>
                <a:latin typeface="Arial" pitchFamily="34" charset="0"/>
              </a:defRPr>
            </a:lvl9pPr>
          </a:lstStyle>
          <a:p>
            <a:pPr eaLnBrk="1" hangingPunct="1">
              <a:spcBef>
                <a:spcPct val="0"/>
              </a:spcBef>
              <a:buSzTx/>
              <a:buFontTx/>
              <a:buNone/>
            </a:pPr>
            <a:r>
              <a:rPr lang="en-US" altLang="en-US" sz="2000" b="1" dirty="0">
                <a:latin typeface="Garamond" pitchFamily="18" charset="0"/>
              </a:rPr>
              <a:t>91% all evidence from 273 participating labs from 49 states </a:t>
            </a:r>
            <a:r>
              <a:rPr lang="en-US" altLang="en-US" sz="2000" b="1" dirty="0">
                <a:latin typeface="Garamond" pitchFamily="18" charset="0"/>
                <a:hlinkClick r:id="rId4"/>
              </a:rPr>
              <a:t>https://www.nflis.deadiversion.usdoj.gov</a:t>
            </a:r>
            <a:r>
              <a:rPr lang="en-US" altLang="en-US" sz="2000" b="1" dirty="0">
                <a:latin typeface="Garamond" pitchFamily="18" charset="0"/>
              </a:rPr>
              <a:t> </a:t>
            </a:r>
          </a:p>
        </p:txBody>
      </p:sp>
    </p:spTree>
    <p:extLst>
      <p:ext uri="{BB962C8B-B14F-4D97-AF65-F5344CB8AC3E}">
        <p14:creationId xmlns:p14="http://schemas.microsoft.com/office/powerpoint/2010/main" val="38876154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11113"/>
            <a:ext cx="7772400" cy="3381375"/>
          </a:xfrm>
        </p:spPr>
        <p:txBody>
          <a:bodyPr>
            <a:normAutofit/>
          </a:bodyPr>
          <a:lstStyle/>
          <a:p>
            <a:pPr eaLnBrk="1" hangingPunct="1"/>
            <a:r>
              <a:rPr lang="en-US" altLang="en-US" dirty="0"/>
              <a:t>Most Commonly Abused Pharmaceutical Drugs</a:t>
            </a:r>
          </a:p>
        </p:txBody>
      </p:sp>
      <p:sp>
        <p:nvSpPr>
          <p:cNvPr id="3" name="Slide Number Placeholder 2"/>
          <p:cNvSpPr>
            <a:spLocks noGrp="1"/>
          </p:cNvSpPr>
          <p:nvPr>
            <p:ph type="sldNum" sz="quarter" idx="4294967295"/>
          </p:nvPr>
        </p:nvSpPr>
        <p:spPr>
          <a:xfrm>
            <a:off x="6580188" y="6313488"/>
            <a:ext cx="1905000" cy="457200"/>
          </a:xfrm>
          <a:prstGeom prst="rect">
            <a:avLst/>
          </a:prstGeom>
        </p:spPr>
        <p:txBody>
          <a:bodyPr/>
          <a:lstStyle/>
          <a:p>
            <a:pPr>
              <a:defRPr/>
            </a:pPr>
            <a:fld id="{39242CAF-E524-4EC6-8AB3-C29F4B161B96}" type="slidenum">
              <a:rPr lang="en-US" smtClean="0"/>
              <a:pPr>
                <a:defRPr/>
              </a:pPr>
              <a:t>31</a:t>
            </a:fld>
            <a:endParaRPr lang="en-US" dirty="0"/>
          </a:p>
        </p:txBody>
      </p:sp>
      <p:pic>
        <p:nvPicPr>
          <p:cNvPr id="47108" name="Picture 12" descr="Hydrocodon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657600"/>
            <a:ext cx="3521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Content Placeholder 9" descr="accord_09.jpg"/>
          <p:cNvPicPr>
            <a:picLocks noGrp="1" noChangeAspect="1"/>
          </p:cNvPicPr>
          <p:nvPr>
            <p:ph sz="half" idx="4294967295"/>
          </p:nvPr>
        </p:nvPicPr>
        <p:blipFill>
          <a:blip r:embed="rId5">
            <a:extLst>
              <a:ext uri="{28A0092B-C50C-407E-A947-70E740481C1C}">
                <a14:useLocalDpi xmlns:a14="http://schemas.microsoft.com/office/drawing/2010/main" val="0"/>
              </a:ext>
            </a:extLst>
          </a:blip>
          <a:srcRect/>
          <a:stretch>
            <a:fillRect/>
          </a:stretch>
        </p:blipFill>
        <p:spPr>
          <a:xfrm>
            <a:off x="4800600" y="3665538"/>
            <a:ext cx="4098925" cy="2125662"/>
          </a:xfrm>
        </p:spPr>
      </p:pic>
    </p:spTree>
    <p:extLst>
      <p:ext uri="{BB962C8B-B14F-4D97-AF65-F5344CB8AC3E}">
        <p14:creationId xmlns:p14="http://schemas.microsoft.com/office/powerpoint/2010/main" val="2051516555"/>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0600" y="325438"/>
            <a:ext cx="7543800" cy="974725"/>
          </a:xfrm>
        </p:spPr>
        <p:txBody>
          <a:bodyPr lIns="0" tIns="0" rIns="0" bIns="0" rtlCol="0">
            <a:noAutofit/>
          </a:bodyPr>
          <a:lstStyle/>
          <a:p>
            <a:pPr>
              <a:defRPr/>
            </a:pPr>
            <a:r>
              <a:rPr lang="en-US" dirty="0">
                <a:solidFill>
                  <a:schemeClr val="tx2"/>
                </a:solidFill>
              </a:rPr>
              <a:t/>
            </a:r>
            <a:br>
              <a:rPr lang="en-US" dirty="0">
                <a:solidFill>
                  <a:schemeClr val="tx2"/>
                </a:solidFill>
              </a:rPr>
            </a:br>
            <a:r>
              <a:rPr dirty="0">
                <a:solidFill>
                  <a:schemeClr val="tx2"/>
                </a:solidFill>
              </a:rPr>
              <a:t>Top F</a:t>
            </a:r>
            <a:r>
              <a:rPr lang="en-US" dirty="0">
                <a:solidFill>
                  <a:schemeClr val="tx2"/>
                </a:solidFill>
              </a:rPr>
              <a:t>our</a:t>
            </a:r>
            <a:r>
              <a:rPr dirty="0">
                <a:solidFill>
                  <a:schemeClr val="tx2"/>
                </a:solidFill>
              </a:rPr>
              <a:t> Narcotic</a:t>
            </a:r>
            <a:r>
              <a:rPr spc="-90" dirty="0">
                <a:solidFill>
                  <a:schemeClr val="tx2"/>
                </a:solidFill>
              </a:rPr>
              <a:t> </a:t>
            </a:r>
            <a:r>
              <a:rPr dirty="0">
                <a:solidFill>
                  <a:schemeClr val="tx2"/>
                </a:solidFill>
              </a:rPr>
              <a:t>Analgesics</a:t>
            </a:r>
            <a:br>
              <a:rPr dirty="0">
                <a:solidFill>
                  <a:schemeClr val="tx2"/>
                </a:solidFill>
              </a:rPr>
            </a:br>
            <a:endParaRPr dirty="0">
              <a:solidFill>
                <a:schemeClr val="tx2"/>
              </a:solidFill>
            </a:endParaRPr>
          </a:p>
        </p:txBody>
      </p:sp>
      <p:graphicFrame>
        <p:nvGraphicFramePr>
          <p:cNvPr id="4" name="object 4"/>
          <p:cNvGraphicFramePr>
            <a:graphicFrameLocks noGrp="1"/>
          </p:cNvGraphicFramePr>
          <p:nvPr>
            <p:extLst>
              <p:ext uri="{D42A27DB-BD31-4B8C-83A1-F6EECF244321}">
                <p14:modId xmlns:p14="http://schemas.microsoft.com/office/powerpoint/2010/main" val="4030006813"/>
              </p:ext>
            </p:extLst>
          </p:nvPr>
        </p:nvGraphicFramePr>
        <p:xfrm>
          <a:off x="685800" y="1752600"/>
          <a:ext cx="7239000" cy="1979613"/>
        </p:xfrm>
        <a:graphic>
          <a:graphicData uri="http://schemas.openxmlformats.org/drawingml/2006/table">
            <a:tbl>
              <a:tblPr/>
              <a:tblGrid>
                <a:gridCol w="5363837">
                  <a:extLst>
                    <a:ext uri="{9D8B030D-6E8A-4147-A177-3AD203B41FA5}">
                      <a16:colId xmlns:a16="http://schemas.microsoft.com/office/drawing/2014/main" val="20000"/>
                    </a:ext>
                  </a:extLst>
                </a:gridCol>
                <a:gridCol w="1875163">
                  <a:extLst>
                    <a:ext uri="{9D8B030D-6E8A-4147-A177-3AD203B41FA5}">
                      <a16:colId xmlns:a16="http://schemas.microsoft.com/office/drawing/2014/main" val="20001"/>
                    </a:ext>
                  </a:extLst>
                </a:gridCol>
              </a:tblGrid>
              <a:tr h="479425">
                <a:tc>
                  <a:txBody>
                    <a:bodyPr/>
                    <a:lstStyle>
                      <a:lvl1pPr marL="374650" eaLnBrk="0" hangingPunct="0">
                        <a:spcBef>
                          <a:spcPct val="20000"/>
                        </a:spcBef>
                        <a:buSzPct val="85000"/>
                        <a:defRPr sz="2800">
                          <a:solidFill>
                            <a:schemeClr val="tx1"/>
                          </a:solidFill>
                          <a:latin typeface="Arial" pitchFamily="34" charset="0"/>
                        </a:defRPr>
                      </a:lvl1pPr>
                      <a:lvl2pPr marL="742950" indent="-285750" eaLnBrk="0" hangingPunct="0">
                        <a:spcBef>
                          <a:spcPct val="20000"/>
                        </a:spcBef>
                        <a:buClr>
                          <a:schemeClr val="tx2"/>
                        </a:buClr>
                        <a:buSzPct val="70000"/>
                        <a:buFont typeface="Wingdings" pitchFamily="2" charset="2"/>
                        <a:defRPr sz="2400">
                          <a:solidFill>
                            <a:schemeClr val="tx1"/>
                          </a:solidFill>
                          <a:latin typeface="Arial" pitchFamily="34" charset="0"/>
                        </a:defRPr>
                      </a:lvl2pPr>
                      <a:lvl3pPr marL="1143000" indent="-228600" eaLnBrk="0" hangingPunct="0">
                        <a:spcBef>
                          <a:spcPct val="20000"/>
                        </a:spcBef>
                        <a:buClr>
                          <a:schemeClr val="hlink"/>
                        </a:buClr>
                        <a:buSzPct val="65000"/>
                        <a:buFont typeface="Wingdings" pitchFamily="2" charset="2"/>
                        <a:defRPr sz="2000">
                          <a:solidFill>
                            <a:schemeClr val="tx1"/>
                          </a:solidFill>
                          <a:latin typeface="Arial" pitchFamily="34" charset="0"/>
                        </a:defRPr>
                      </a:lvl3pPr>
                      <a:lvl4pPr marL="1600200" indent="-228600" eaLnBrk="0" hangingPunct="0">
                        <a:spcBef>
                          <a:spcPct val="20000"/>
                        </a:spcBef>
                        <a:buClr>
                          <a:schemeClr val="accent1"/>
                        </a:buClr>
                        <a:buSzPct val="60000"/>
                        <a:buFont typeface="Wingdings" pitchFamily="2" charset="2"/>
                        <a:defRPr>
                          <a:solidFill>
                            <a:schemeClr val="tx1"/>
                          </a:solidFill>
                          <a:latin typeface="Arial" pitchFamily="34" charset="0"/>
                        </a:defRPr>
                      </a:lvl4pPr>
                      <a:lvl5pPr marL="2057400" indent="-228600" eaLnBrk="0" hangingPunct="0">
                        <a:spcBef>
                          <a:spcPct val="20000"/>
                        </a:spcBef>
                        <a:buClr>
                          <a:schemeClr val="accent2"/>
                        </a:buClr>
                        <a:buSzPct val="60000"/>
                        <a:buFont typeface="Wingdings" pitchFamily="2" charset="2"/>
                        <a:defRPr>
                          <a:solidFill>
                            <a:schemeClr val="tx1"/>
                          </a:solidFill>
                          <a:latin typeface="Arial" pitchFamily="34" charset="0"/>
                        </a:defRPr>
                      </a:lvl5pPr>
                      <a:lvl6pPr marL="2514600" indent="-228600" eaLnBrk="0" fontAlgn="base" hangingPunct="0">
                        <a:spcBef>
                          <a:spcPct val="20000"/>
                        </a:spcBef>
                        <a:spcAft>
                          <a:spcPct val="0"/>
                        </a:spcAft>
                        <a:buClr>
                          <a:schemeClr val="accent2"/>
                        </a:buClr>
                        <a:buSzPct val="6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0"/>
                        </a:spcAft>
                        <a:buClr>
                          <a:schemeClr val="accent2"/>
                        </a:buClr>
                        <a:buSzPct val="6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0"/>
                        </a:spcAft>
                        <a:buClr>
                          <a:schemeClr val="accent2"/>
                        </a:buClr>
                        <a:buSzPct val="6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0"/>
                        </a:spcAft>
                        <a:buClr>
                          <a:schemeClr val="accent2"/>
                        </a:buClr>
                        <a:buSzPct val="60000"/>
                        <a:buFont typeface="Wingdings" pitchFamily="2" charset="2"/>
                        <a:defRPr>
                          <a:solidFill>
                            <a:schemeClr val="tx1"/>
                          </a:solidFill>
                          <a:latin typeface="Arial" pitchFamily="34" charset="0"/>
                        </a:defRPr>
                      </a:lvl9pPr>
                    </a:lstStyle>
                    <a:p>
                      <a:pPr marL="374650" marR="0" lvl="0" indent="0" algn="l" defTabSz="914400" rtl="0" eaLnBrk="1" fontAlgn="base" latinLnBrk="0" hangingPunct="1">
                        <a:lnSpc>
                          <a:spcPts val="2650"/>
                        </a:lnSpc>
                        <a:spcBef>
                          <a:spcPct val="0"/>
                        </a:spcBef>
                        <a:spcAft>
                          <a:spcPct val="0"/>
                        </a:spcAft>
                        <a:buClrTx/>
                        <a:buSzTx/>
                        <a:buFontTx/>
                        <a:buNone/>
                        <a:tabLst/>
                      </a:pPr>
                      <a:r>
                        <a:rPr kumimoji="0" lang="en-US" altLang="en-US" sz="2400" b="0" i="0" u="none" strike="noStrike" cap="none" normalizeH="0" baseline="0" dirty="0">
                          <a:ln>
                            <a:noFill/>
                          </a:ln>
                          <a:solidFill>
                            <a:schemeClr val="tx2"/>
                          </a:solidFill>
                          <a:effectLst/>
                          <a:latin typeface="Arial" pitchFamily="34" charset="0"/>
                          <a:cs typeface="Arial" pitchFamily="34" charset="0"/>
                        </a:rPr>
                        <a:t>Fentanyl (illicit)</a:t>
                      </a:r>
                    </a:p>
                  </a:txBody>
                  <a:tcPr marL="0" marR="0" marT="0" marB="0" horzOverflow="overflow">
                    <a:lnL>
                      <a:noFill/>
                    </a:lnL>
                    <a:lnR>
                      <a:noFill/>
                    </a:lnR>
                    <a:lnT>
                      <a:noFill/>
                    </a:lnT>
                    <a:lnB>
                      <a:noFill/>
                    </a:lnB>
                    <a:lnTlToBr>
                      <a:noFill/>
                    </a:lnTlToBr>
                    <a:lnBlToTr>
                      <a:noFill/>
                    </a:lnBlToTr>
                    <a:solidFill>
                      <a:schemeClr val="bg1"/>
                    </a:solidFill>
                  </a:tcPr>
                </a:tc>
                <a:tc>
                  <a:txBody>
                    <a:bodyPr/>
                    <a:lstStyle>
                      <a:lvl1pPr eaLnBrk="0" hangingPunct="0">
                        <a:spcBef>
                          <a:spcPct val="20000"/>
                        </a:spcBef>
                        <a:buSzPct val="85000"/>
                        <a:defRPr sz="2800">
                          <a:solidFill>
                            <a:schemeClr val="tx1"/>
                          </a:solidFill>
                          <a:latin typeface="Arial" pitchFamily="34" charset="0"/>
                        </a:defRPr>
                      </a:lvl1pPr>
                      <a:lvl2pPr marL="742950" indent="-285750" eaLnBrk="0" hangingPunct="0">
                        <a:spcBef>
                          <a:spcPct val="20000"/>
                        </a:spcBef>
                        <a:buClr>
                          <a:schemeClr val="tx2"/>
                        </a:buClr>
                        <a:buSzPct val="70000"/>
                        <a:buFont typeface="Wingdings" pitchFamily="2" charset="2"/>
                        <a:defRPr sz="2400">
                          <a:solidFill>
                            <a:schemeClr val="tx1"/>
                          </a:solidFill>
                          <a:latin typeface="Arial" pitchFamily="34" charset="0"/>
                        </a:defRPr>
                      </a:lvl2pPr>
                      <a:lvl3pPr marL="1143000" indent="-228600" eaLnBrk="0" hangingPunct="0">
                        <a:spcBef>
                          <a:spcPct val="20000"/>
                        </a:spcBef>
                        <a:buClr>
                          <a:schemeClr val="hlink"/>
                        </a:buClr>
                        <a:buSzPct val="65000"/>
                        <a:buFont typeface="Wingdings" pitchFamily="2" charset="2"/>
                        <a:defRPr sz="2000">
                          <a:solidFill>
                            <a:schemeClr val="tx1"/>
                          </a:solidFill>
                          <a:latin typeface="Arial" pitchFamily="34" charset="0"/>
                        </a:defRPr>
                      </a:lvl3pPr>
                      <a:lvl4pPr marL="1600200" indent="-228600" eaLnBrk="0" hangingPunct="0">
                        <a:spcBef>
                          <a:spcPct val="20000"/>
                        </a:spcBef>
                        <a:buClr>
                          <a:schemeClr val="accent1"/>
                        </a:buClr>
                        <a:buSzPct val="60000"/>
                        <a:buFont typeface="Wingdings" pitchFamily="2" charset="2"/>
                        <a:defRPr>
                          <a:solidFill>
                            <a:schemeClr val="tx1"/>
                          </a:solidFill>
                          <a:latin typeface="Arial" pitchFamily="34" charset="0"/>
                        </a:defRPr>
                      </a:lvl4pPr>
                      <a:lvl5pPr marL="2057400" indent="-228600" eaLnBrk="0" hangingPunct="0">
                        <a:spcBef>
                          <a:spcPct val="20000"/>
                        </a:spcBef>
                        <a:buClr>
                          <a:schemeClr val="accent2"/>
                        </a:buClr>
                        <a:buSzPct val="60000"/>
                        <a:buFont typeface="Wingdings" pitchFamily="2" charset="2"/>
                        <a:defRPr>
                          <a:solidFill>
                            <a:schemeClr val="tx1"/>
                          </a:solidFill>
                          <a:latin typeface="Arial" pitchFamily="34" charset="0"/>
                        </a:defRPr>
                      </a:lvl5pPr>
                      <a:lvl6pPr marL="2514600" indent="-228600" eaLnBrk="0" fontAlgn="base" hangingPunct="0">
                        <a:spcBef>
                          <a:spcPct val="20000"/>
                        </a:spcBef>
                        <a:spcAft>
                          <a:spcPct val="0"/>
                        </a:spcAft>
                        <a:buClr>
                          <a:schemeClr val="accent2"/>
                        </a:buClr>
                        <a:buSzPct val="6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0"/>
                        </a:spcAft>
                        <a:buClr>
                          <a:schemeClr val="accent2"/>
                        </a:buClr>
                        <a:buSzPct val="6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0"/>
                        </a:spcAft>
                        <a:buClr>
                          <a:schemeClr val="accent2"/>
                        </a:buClr>
                        <a:buSzPct val="6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0"/>
                        </a:spcAft>
                        <a:buClr>
                          <a:schemeClr val="accent2"/>
                        </a:buClr>
                        <a:buSzPct val="60000"/>
                        <a:buFont typeface="Wingdings" pitchFamily="2" charset="2"/>
                        <a:defRPr>
                          <a:solidFill>
                            <a:schemeClr val="tx1"/>
                          </a:solidFill>
                          <a:latin typeface="Arial" pitchFamily="34" charset="0"/>
                        </a:defRPr>
                      </a:lvl9pPr>
                    </a:lstStyle>
                    <a:p>
                      <a:pPr marL="0" marR="0" lvl="0" indent="0" algn="r" defTabSz="914400" rtl="0" eaLnBrk="1" fontAlgn="base" latinLnBrk="0" hangingPunct="1">
                        <a:lnSpc>
                          <a:spcPts val="2650"/>
                        </a:lnSpc>
                        <a:spcBef>
                          <a:spcPct val="0"/>
                        </a:spcBef>
                        <a:spcAft>
                          <a:spcPct val="0"/>
                        </a:spcAft>
                        <a:buClrTx/>
                        <a:buSzTx/>
                        <a:buFontTx/>
                        <a:buNone/>
                        <a:tabLst/>
                      </a:pPr>
                      <a:r>
                        <a:rPr kumimoji="0" lang="en-US" altLang="en-US" sz="2400" b="0" i="0" u="none" strike="noStrike" cap="none" normalizeH="0" baseline="0" dirty="0">
                          <a:ln>
                            <a:noFill/>
                          </a:ln>
                          <a:solidFill>
                            <a:schemeClr val="tx2"/>
                          </a:solidFill>
                          <a:effectLst/>
                          <a:latin typeface="Arial" pitchFamily="34" charset="0"/>
                          <a:cs typeface="Arial" pitchFamily="34" charset="0"/>
                        </a:rPr>
                        <a:t>30.5%</a:t>
                      </a:r>
                    </a:p>
                  </a:txBody>
                  <a:tcPr marL="0" marR="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479425">
                <a:tc>
                  <a:txBody>
                    <a:bodyPr/>
                    <a:lstStyle>
                      <a:lvl1pPr marL="374650" eaLnBrk="0" hangingPunct="0">
                        <a:spcBef>
                          <a:spcPct val="20000"/>
                        </a:spcBef>
                        <a:buSzPct val="85000"/>
                        <a:defRPr sz="2800">
                          <a:solidFill>
                            <a:schemeClr val="tx1"/>
                          </a:solidFill>
                          <a:latin typeface="Arial" pitchFamily="34" charset="0"/>
                        </a:defRPr>
                      </a:lvl1pPr>
                      <a:lvl2pPr marL="742950" indent="-285750" eaLnBrk="0" hangingPunct="0">
                        <a:spcBef>
                          <a:spcPct val="20000"/>
                        </a:spcBef>
                        <a:buClr>
                          <a:schemeClr val="tx2"/>
                        </a:buClr>
                        <a:buSzPct val="70000"/>
                        <a:buFont typeface="Wingdings" pitchFamily="2" charset="2"/>
                        <a:defRPr sz="2400">
                          <a:solidFill>
                            <a:schemeClr val="tx1"/>
                          </a:solidFill>
                          <a:latin typeface="Arial" pitchFamily="34" charset="0"/>
                        </a:defRPr>
                      </a:lvl2pPr>
                      <a:lvl3pPr marL="1143000" indent="-228600" eaLnBrk="0" hangingPunct="0">
                        <a:spcBef>
                          <a:spcPct val="20000"/>
                        </a:spcBef>
                        <a:buClr>
                          <a:schemeClr val="hlink"/>
                        </a:buClr>
                        <a:buSzPct val="65000"/>
                        <a:buFont typeface="Wingdings" pitchFamily="2" charset="2"/>
                        <a:defRPr sz="2000">
                          <a:solidFill>
                            <a:schemeClr val="tx1"/>
                          </a:solidFill>
                          <a:latin typeface="Arial" pitchFamily="34" charset="0"/>
                        </a:defRPr>
                      </a:lvl3pPr>
                      <a:lvl4pPr marL="1600200" indent="-228600" eaLnBrk="0" hangingPunct="0">
                        <a:spcBef>
                          <a:spcPct val="20000"/>
                        </a:spcBef>
                        <a:buClr>
                          <a:schemeClr val="accent1"/>
                        </a:buClr>
                        <a:buSzPct val="60000"/>
                        <a:buFont typeface="Wingdings" pitchFamily="2" charset="2"/>
                        <a:defRPr>
                          <a:solidFill>
                            <a:schemeClr val="tx1"/>
                          </a:solidFill>
                          <a:latin typeface="Arial" pitchFamily="34" charset="0"/>
                        </a:defRPr>
                      </a:lvl4pPr>
                      <a:lvl5pPr marL="2057400" indent="-228600" eaLnBrk="0" hangingPunct="0">
                        <a:spcBef>
                          <a:spcPct val="20000"/>
                        </a:spcBef>
                        <a:buClr>
                          <a:schemeClr val="accent2"/>
                        </a:buClr>
                        <a:buSzPct val="60000"/>
                        <a:buFont typeface="Wingdings" pitchFamily="2" charset="2"/>
                        <a:defRPr>
                          <a:solidFill>
                            <a:schemeClr val="tx1"/>
                          </a:solidFill>
                          <a:latin typeface="Arial" pitchFamily="34" charset="0"/>
                        </a:defRPr>
                      </a:lvl5pPr>
                      <a:lvl6pPr marL="2514600" indent="-228600" eaLnBrk="0" fontAlgn="base" hangingPunct="0">
                        <a:spcBef>
                          <a:spcPct val="20000"/>
                        </a:spcBef>
                        <a:spcAft>
                          <a:spcPct val="0"/>
                        </a:spcAft>
                        <a:buClr>
                          <a:schemeClr val="accent2"/>
                        </a:buClr>
                        <a:buSzPct val="6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0"/>
                        </a:spcAft>
                        <a:buClr>
                          <a:schemeClr val="accent2"/>
                        </a:buClr>
                        <a:buSzPct val="6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0"/>
                        </a:spcAft>
                        <a:buClr>
                          <a:schemeClr val="accent2"/>
                        </a:buClr>
                        <a:buSzPct val="6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0"/>
                        </a:spcAft>
                        <a:buClr>
                          <a:schemeClr val="accent2"/>
                        </a:buClr>
                        <a:buSzPct val="60000"/>
                        <a:buFont typeface="Wingdings" pitchFamily="2" charset="2"/>
                        <a:defRPr>
                          <a:solidFill>
                            <a:schemeClr val="tx1"/>
                          </a:solidFill>
                          <a:latin typeface="Arial" pitchFamily="34" charset="0"/>
                        </a:defRPr>
                      </a:lvl9pPr>
                    </a:lstStyle>
                    <a:p>
                      <a:pPr marL="374650" marR="0" lvl="0" indent="0" algn="l" defTabSz="914400" rtl="0" eaLnBrk="1" fontAlgn="base" latinLnBrk="0" hangingPunct="1">
                        <a:lnSpc>
                          <a:spcPts val="2650"/>
                        </a:lnSpc>
                        <a:spcBef>
                          <a:spcPct val="0"/>
                        </a:spcBef>
                        <a:spcAft>
                          <a:spcPct val="0"/>
                        </a:spcAft>
                        <a:buClrTx/>
                        <a:buSzTx/>
                        <a:buFontTx/>
                        <a:buNone/>
                        <a:tabLst/>
                      </a:pPr>
                      <a:r>
                        <a:rPr kumimoji="0" lang="en-US" altLang="en-US" sz="2400" b="0" i="0" u="none" strike="noStrike" cap="none" normalizeH="0" baseline="0" dirty="0">
                          <a:ln>
                            <a:noFill/>
                          </a:ln>
                          <a:solidFill>
                            <a:schemeClr val="tx2"/>
                          </a:solidFill>
                          <a:effectLst/>
                          <a:latin typeface="Arial" pitchFamily="34" charset="0"/>
                          <a:cs typeface="Arial" pitchFamily="34" charset="0"/>
                        </a:rPr>
                        <a:t>Oxycodone</a:t>
                      </a:r>
                    </a:p>
                  </a:txBody>
                  <a:tcPr marL="0" marR="0" marT="0" marB="0" horzOverflow="overflow">
                    <a:lnL>
                      <a:noFill/>
                    </a:lnL>
                    <a:lnR>
                      <a:noFill/>
                    </a:lnR>
                    <a:lnT>
                      <a:noFill/>
                    </a:lnT>
                    <a:lnB>
                      <a:noFill/>
                    </a:lnB>
                    <a:lnTlToBr>
                      <a:noFill/>
                    </a:lnTlToBr>
                    <a:lnBlToTr>
                      <a:noFill/>
                    </a:lnBlToTr>
                    <a:solidFill>
                      <a:schemeClr val="bg1"/>
                    </a:solidFill>
                  </a:tcPr>
                </a:tc>
                <a:tc>
                  <a:txBody>
                    <a:bodyPr/>
                    <a:lstStyle>
                      <a:lvl1pPr eaLnBrk="0" hangingPunct="0">
                        <a:spcBef>
                          <a:spcPct val="20000"/>
                        </a:spcBef>
                        <a:buSzPct val="85000"/>
                        <a:defRPr sz="2800">
                          <a:solidFill>
                            <a:schemeClr val="tx1"/>
                          </a:solidFill>
                          <a:latin typeface="Arial" pitchFamily="34" charset="0"/>
                        </a:defRPr>
                      </a:lvl1pPr>
                      <a:lvl2pPr marL="742950" indent="-285750" eaLnBrk="0" hangingPunct="0">
                        <a:spcBef>
                          <a:spcPct val="20000"/>
                        </a:spcBef>
                        <a:buClr>
                          <a:schemeClr val="tx2"/>
                        </a:buClr>
                        <a:buSzPct val="70000"/>
                        <a:buFont typeface="Wingdings" pitchFamily="2" charset="2"/>
                        <a:defRPr sz="2400">
                          <a:solidFill>
                            <a:schemeClr val="tx1"/>
                          </a:solidFill>
                          <a:latin typeface="Arial" pitchFamily="34" charset="0"/>
                        </a:defRPr>
                      </a:lvl2pPr>
                      <a:lvl3pPr marL="1143000" indent="-228600" eaLnBrk="0" hangingPunct="0">
                        <a:spcBef>
                          <a:spcPct val="20000"/>
                        </a:spcBef>
                        <a:buClr>
                          <a:schemeClr val="hlink"/>
                        </a:buClr>
                        <a:buSzPct val="65000"/>
                        <a:buFont typeface="Wingdings" pitchFamily="2" charset="2"/>
                        <a:defRPr sz="2000">
                          <a:solidFill>
                            <a:schemeClr val="tx1"/>
                          </a:solidFill>
                          <a:latin typeface="Arial" pitchFamily="34" charset="0"/>
                        </a:defRPr>
                      </a:lvl3pPr>
                      <a:lvl4pPr marL="1600200" indent="-228600" eaLnBrk="0" hangingPunct="0">
                        <a:spcBef>
                          <a:spcPct val="20000"/>
                        </a:spcBef>
                        <a:buClr>
                          <a:schemeClr val="accent1"/>
                        </a:buClr>
                        <a:buSzPct val="60000"/>
                        <a:buFont typeface="Wingdings" pitchFamily="2" charset="2"/>
                        <a:defRPr>
                          <a:solidFill>
                            <a:schemeClr val="tx1"/>
                          </a:solidFill>
                          <a:latin typeface="Arial" pitchFamily="34" charset="0"/>
                        </a:defRPr>
                      </a:lvl4pPr>
                      <a:lvl5pPr marL="2057400" indent="-228600" eaLnBrk="0" hangingPunct="0">
                        <a:spcBef>
                          <a:spcPct val="20000"/>
                        </a:spcBef>
                        <a:buClr>
                          <a:schemeClr val="accent2"/>
                        </a:buClr>
                        <a:buSzPct val="60000"/>
                        <a:buFont typeface="Wingdings" pitchFamily="2" charset="2"/>
                        <a:defRPr>
                          <a:solidFill>
                            <a:schemeClr val="tx1"/>
                          </a:solidFill>
                          <a:latin typeface="Arial" pitchFamily="34" charset="0"/>
                        </a:defRPr>
                      </a:lvl5pPr>
                      <a:lvl6pPr marL="2514600" indent="-228600" eaLnBrk="0" fontAlgn="base" hangingPunct="0">
                        <a:spcBef>
                          <a:spcPct val="20000"/>
                        </a:spcBef>
                        <a:spcAft>
                          <a:spcPct val="0"/>
                        </a:spcAft>
                        <a:buClr>
                          <a:schemeClr val="accent2"/>
                        </a:buClr>
                        <a:buSzPct val="6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0"/>
                        </a:spcAft>
                        <a:buClr>
                          <a:schemeClr val="accent2"/>
                        </a:buClr>
                        <a:buSzPct val="6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0"/>
                        </a:spcAft>
                        <a:buClr>
                          <a:schemeClr val="accent2"/>
                        </a:buClr>
                        <a:buSzPct val="6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0"/>
                        </a:spcAft>
                        <a:buClr>
                          <a:schemeClr val="accent2"/>
                        </a:buClr>
                        <a:buSzPct val="60000"/>
                        <a:buFont typeface="Wingdings" pitchFamily="2" charset="2"/>
                        <a:defRPr>
                          <a:solidFill>
                            <a:schemeClr val="tx1"/>
                          </a:solidFill>
                          <a:latin typeface="Arial" pitchFamily="34" charset="0"/>
                        </a:defRPr>
                      </a:lvl9pPr>
                    </a:lstStyle>
                    <a:p>
                      <a:pPr marL="0" marR="0" lvl="0" indent="0" algn="r" defTabSz="914400" rtl="0" eaLnBrk="1" fontAlgn="base" latinLnBrk="0" hangingPunct="1">
                        <a:lnSpc>
                          <a:spcPts val="2650"/>
                        </a:lnSpc>
                        <a:spcBef>
                          <a:spcPct val="0"/>
                        </a:spcBef>
                        <a:spcAft>
                          <a:spcPct val="0"/>
                        </a:spcAft>
                        <a:buClrTx/>
                        <a:buSzTx/>
                        <a:buFontTx/>
                        <a:buNone/>
                        <a:tabLst/>
                      </a:pPr>
                      <a:r>
                        <a:rPr kumimoji="0" lang="en-US" altLang="en-US" sz="2400" b="0" i="0" u="none" strike="noStrike" cap="none" normalizeH="0" baseline="0" dirty="0">
                          <a:ln>
                            <a:noFill/>
                          </a:ln>
                          <a:solidFill>
                            <a:schemeClr val="tx2"/>
                          </a:solidFill>
                          <a:effectLst/>
                          <a:latin typeface="Arial" pitchFamily="34" charset="0"/>
                          <a:cs typeface="Arial" pitchFamily="34" charset="0"/>
                        </a:rPr>
                        <a:t>15.46%</a:t>
                      </a:r>
                    </a:p>
                  </a:txBody>
                  <a:tcPr marL="0" marR="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1"/>
                  </a:ext>
                </a:extLst>
              </a:tr>
              <a:tr h="479425">
                <a:tc>
                  <a:txBody>
                    <a:bodyPr/>
                    <a:lstStyle>
                      <a:lvl1pPr marL="374650" eaLnBrk="0" hangingPunct="0">
                        <a:spcBef>
                          <a:spcPct val="20000"/>
                        </a:spcBef>
                        <a:buSzPct val="85000"/>
                        <a:defRPr sz="2800">
                          <a:solidFill>
                            <a:schemeClr val="tx1"/>
                          </a:solidFill>
                          <a:latin typeface="Arial" pitchFamily="34" charset="0"/>
                        </a:defRPr>
                      </a:lvl1pPr>
                      <a:lvl2pPr marL="742950" indent="-285750" eaLnBrk="0" hangingPunct="0">
                        <a:spcBef>
                          <a:spcPct val="20000"/>
                        </a:spcBef>
                        <a:buClr>
                          <a:schemeClr val="tx2"/>
                        </a:buClr>
                        <a:buSzPct val="70000"/>
                        <a:buFont typeface="Wingdings" pitchFamily="2" charset="2"/>
                        <a:defRPr sz="2400">
                          <a:solidFill>
                            <a:schemeClr val="tx1"/>
                          </a:solidFill>
                          <a:latin typeface="Arial" pitchFamily="34" charset="0"/>
                        </a:defRPr>
                      </a:lvl2pPr>
                      <a:lvl3pPr marL="1143000" indent="-228600" eaLnBrk="0" hangingPunct="0">
                        <a:spcBef>
                          <a:spcPct val="20000"/>
                        </a:spcBef>
                        <a:buClr>
                          <a:schemeClr val="hlink"/>
                        </a:buClr>
                        <a:buSzPct val="65000"/>
                        <a:buFont typeface="Wingdings" pitchFamily="2" charset="2"/>
                        <a:defRPr sz="2000">
                          <a:solidFill>
                            <a:schemeClr val="tx1"/>
                          </a:solidFill>
                          <a:latin typeface="Arial" pitchFamily="34" charset="0"/>
                        </a:defRPr>
                      </a:lvl3pPr>
                      <a:lvl4pPr marL="1600200" indent="-228600" eaLnBrk="0" hangingPunct="0">
                        <a:spcBef>
                          <a:spcPct val="20000"/>
                        </a:spcBef>
                        <a:buClr>
                          <a:schemeClr val="accent1"/>
                        </a:buClr>
                        <a:buSzPct val="60000"/>
                        <a:buFont typeface="Wingdings" pitchFamily="2" charset="2"/>
                        <a:defRPr>
                          <a:solidFill>
                            <a:schemeClr val="tx1"/>
                          </a:solidFill>
                          <a:latin typeface="Arial" pitchFamily="34" charset="0"/>
                        </a:defRPr>
                      </a:lvl4pPr>
                      <a:lvl5pPr marL="2057400" indent="-228600" eaLnBrk="0" hangingPunct="0">
                        <a:spcBef>
                          <a:spcPct val="20000"/>
                        </a:spcBef>
                        <a:buClr>
                          <a:schemeClr val="accent2"/>
                        </a:buClr>
                        <a:buSzPct val="60000"/>
                        <a:buFont typeface="Wingdings" pitchFamily="2" charset="2"/>
                        <a:defRPr>
                          <a:solidFill>
                            <a:schemeClr val="tx1"/>
                          </a:solidFill>
                          <a:latin typeface="Arial" pitchFamily="34" charset="0"/>
                        </a:defRPr>
                      </a:lvl5pPr>
                      <a:lvl6pPr marL="2514600" indent="-228600" eaLnBrk="0" fontAlgn="base" hangingPunct="0">
                        <a:spcBef>
                          <a:spcPct val="20000"/>
                        </a:spcBef>
                        <a:spcAft>
                          <a:spcPct val="0"/>
                        </a:spcAft>
                        <a:buClr>
                          <a:schemeClr val="accent2"/>
                        </a:buClr>
                        <a:buSzPct val="6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0"/>
                        </a:spcAft>
                        <a:buClr>
                          <a:schemeClr val="accent2"/>
                        </a:buClr>
                        <a:buSzPct val="6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0"/>
                        </a:spcAft>
                        <a:buClr>
                          <a:schemeClr val="accent2"/>
                        </a:buClr>
                        <a:buSzPct val="6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0"/>
                        </a:spcAft>
                        <a:buClr>
                          <a:schemeClr val="accent2"/>
                        </a:buClr>
                        <a:buSzPct val="60000"/>
                        <a:buFont typeface="Wingdings" pitchFamily="2" charset="2"/>
                        <a:defRPr>
                          <a:solidFill>
                            <a:schemeClr val="tx1"/>
                          </a:solidFill>
                          <a:latin typeface="Arial" pitchFamily="34" charset="0"/>
                        </a:defRPr>
                      </a:lvl9pPr>
                    </a:lstStyle>
                    <a:p>
                      <a:pPr marL="374650" marR="0" lvl="0" indent="0" algn="l" defTabSz="914400" rtl="0" eaLnBrk="1" fontAlgn="base" latinLnBrk="0" hangingPunct="1">
                        <a:lnSpc>
                          <a:spcPts val="2650"/>
                        </a:lnSpc>
                        <a:spcBef>
                          <a:spcPct val="0"/>
                        </a:spcBef>
                        <a:spcAft>
                          <a:spcPct val="0"/>
                        </a:spcAft>
                        <a:buClrTx/>
                        <a:buSzTx/>
                        <a:buFontTx/>
                        <a:buNone/>
                        <a:tabLst/>
                      </a:pPr>
                      <a:r>
                        <a:rPr kumimoji="0" lang="en-US" altLang="en-US" sz="2400" b="0" i="0" u="none" strike="noStrike" cap="none" normalizeH="0" baseline="0" dirty="0">
                          <a:ln>
                            <a:noFill/>
                          </a:ln>
                          <a:solidFill>
                            <a:schemeClr val="tx2"/>
                          </a:solidFill>
                          <a:effectLst/>
                          <a:latin typeface="Arial" pitchFamily="34" charset="0"/>
                          <a:cs typeface="Arial" pitchFamily="34" charset="0"/>
                        </a:rPr>
                        <a:t>Buprenorphine</a:t>
                      </a:r>
                    </a:p>
                  </a:txBody>
                  <a:tcPr marL="0" marR="0" marT="0" marB="0" horzOverflow="overflow">
                    <a:lnL>
                      <a:noFill/>
                    </a:lnL>
                    <a:lnR>
                      <a:noFill/>
                    </a:lnR>
                    <a:lnT>
                      <a:noFill/>
                    </a:lnT>
                    <a:lnB>
                      <a:noFill/>
                    </a:lnB>
                    <a:lnTlToBr>
                      <a:noFill/>
                    </a:lnTlToBr>
                    <a:lnBlToTr>
                      <a:noFill/>
                    </a:lnBlToTr>
                    <a:solidFill>
                      <a:schemeClr val="bg1"/>
                    </a:solidFill>
                  </a:tcPr>
                </a:tc>
                <a:tc>
                  <a:txBody>
                    <a:bodyPr/>
                    <a:lstStyle>
                      <a:lvl1pPr eaLnBrk="0" hangingPunct="0">
                        <a:spcBef>
                          <a:spcPct val="20000"/>
                        </a:spcBef>
                        <a:buSzPct val="85000"/>
                        <a:defRPr sz="2800">
                          <a:solidFill>
                            <a:schemeClr val="tx1"/>
                          </a:solidFill>
                          <a:latin typeface="Arial" pitchFamily="34" charset="0"/>
                        </a:defRPr>
                      </a:lvl1pPr>
                      <a:lvl2pPr marL="742950" indent="-285750" eaLnBrk="0" hangingPunct="0">
                        <a:spcBef>
                          <a:spcPct val="20000"/>
                        </a:spcBef>
                        <a:buClr>
                          <a:schemeClr val="tx2"/>
                        </a:buClr>
                        <a:buSzPct val="70000"/>
                        <a:buFont typeface="Wingdings" pitchFamily="2" charset="2"/>
                        <a:defRPr sz="2400">
                          <a:solidFill>
                            <a:schemeClr val="tx1"/>
                          </a:solidFill>
                          <a:latin typeface="Arial" pitchFamily="34" charset="0"/>
                        </a:defRPr>
                      </a:lvl2pPr>
                      <a:lvl3pPr marL="1143000" indent="-228600" eaLnBrk="0" hangingPunct="0">
                        <a:spcBef>
                          <a:spcPct val="20000"/>
                        </a:spcBef>
                        <a:buClr>
                          <a:schemeClr val="hlink"/>
                        </a:buClr>
                        <a:buSzPct val="65000"/>
                        <a:buFont typeface="Wingdings" pitchFamily="2" charset="2"/>
                        <a:defRPr sz="2000">
                          <a:solidFill>
                            <a:schemeClr val="tx1"/>
                          </a:solidFill>
                          <a:latin typeface="Arial" pitchFamily="34" charset="0"/>
                        </a:defRPr>
                      </a:lvl3pPr>
                      <a:lvl4pPr marL="1600200" indent="-228600" eaLnBrk="0" hangingPunct="0">
                        <a:spcBef>
                          <a:spcPct val="20000"/>
                        </a:spcBef>
                        <a:buClr>
                          <a:schemeClr val="accent1"/>
                        </a:buClr>
                        <a:buSzPct val="60000"/>
                        <a:buFont typeface="Wingdings" pitchFamily="2" charset="2"/>
                        <a:defRPr>
                          <a:solidFill>
                            <a:schemeClr val="tx1"/>
                          </a:solidFill>
                          <a:latin typeface="Arial" pitchFamily="34" charset="0"/>
                        </a:defRPr>
                      </a:lvl4pPr>
                      <a:lvl5pPr marL="2057400" indent="-228600" eaLnBrk="0" hangingPunct="0">
                        <a:spcBef>
                          <a:spcPct val="20000"/>
                        </a:spcBef>
                        <a:buClr>
                          <a:schemeClr val="accent2"/>
                        </a:buClr>
                        <a:buSzPct val="60000"/>
                        <a:buFont typeface="Wingdings" pitchFamily="2" charset="2"/>
                        <a:defRPr>
                          <a:solidFill>
                            <a:schemeClr val="tx1"/>
                          </a:solidFill>
                          <a:latin typeface="Arial" pitchFamily="34" charset="0"/>
                        </a:defRPr>
                      </a:lvl5pPr>
                      <a:lvl6pPr marL="2514600" indent="-228600" eaLnBrk="0" fontAlgn="base" hangingPunct="0">
                        <a:spcBef>
                          <a:spcPct val="20000"/>
                        </a:spcBef>
                        <a:spcAft>
                          <a:spcPct val="0"/>
                        </a:spcAft>
                        <a:buClr>
                          <a:schemeClr val="accent2"/>
                        </a:buClr>
                        <a:buSzPct val="6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0"/>
                        </a:spcAft>
                        <a:buClr>
                          <a:schemeClr val="accent2"/>
                        </a:buClr>
                        <a:buSzPct val="6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0"/>
                        </a:spcAft>
                        <a:buClr>
                          <a:schemeClr val="accent2"/>
                        </a:buClr>
                        <a:buSzPct val="6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0"/>
                        </a:spcAft>
                        <a:buClr>
                          <a:schemeClr val="accent2"/>
                        </a:buClr>
                        <a:buSzPct val="60000"/>
                        <a:buFont typeface="Wingdings" pitchFamily="2" charset="2"/>
                        <a:defRPr>
                          <a:solidFill>
                            <a:schemeClr val="tx1"/>
                          </a:solidFill>
                          <a:latin typeface="Arial" pitchFamily="34" charset="0"/>
                        </a:defRPr>
                      </a:lvl9pPr>
                    </a:lstStyle>
                    <a:p>
                      <a:pPr marL="0" marR="0" lvl="0" indent="0" algn="r" defTabSz="914400" rtl="0" eaLnBrk="1" fontAlgn="base" latinLnBrk="0" hangingPunct="1">
                        <a:lnSpc>
                          <a:spcPts val="2650"/>
                        </a:lnSpc>
                        <a:spcBef>
                          <a:spcPct val="0"/>
                        </a:spcBef>
                        <a:spcAft>
                          <a:spcPct val="0"/>
                        </a:spcAft>
                        <a:buClrTx/>
                        <a:buSzTx/>
                        <a:buFontTx/>
                        <a:buNone/>
                        <a:tabLst/>
                      </a:pPr>
                      <a:r>
                        <a:rPr kumimoji="0" lang="en-US" altLang="en-US" sz="2400" b="0" i="0" u="none" strike="noStrike" cap="none" normalizeH="0" baseline="0" dirty="0">
                          <a:ln>
                            <a:noFill/>
                          </a:ln>
                          <a:solidFill>
                            <a:schemeClr val="tx2"/>
                          </a:solidFill>
                          <a:effectLst/>
                          <a:latin typeface="Arial" pitchFamily="34" charset="0"/>
                          <a:cs typeface="Arial" pitchFamily="34" charset="0"/>
                        </a:rPr>
                        <a:t>10.33%</a:t>
                      </a:r>
                    </a:p>
                  </a:txBody>
                  <a:tcPr marL="0" marR="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541338">
                <a:tc>
                  <a:txBody>
                    <a:bodyPr/>
                    <a:lstStyle>
                      <a:lvl1pPr marL="31750" eaLnBrk="0" hangingPunct="0">
                        <a:spcBef>
                          <a:spcPct val="20000"/>
                        </a:spcBef>
                        <a:buSzPct val="85000"/>
                        <a:defRPr sz="2800">
                          <a:solidFill>
                            <a:schemeClr val="tx1"/>
                          </a:solidFill>
                          <a:latin typeface="Arial" pitchFamily="34" charset="0"/>
                        </a:defRPr>
                      </a:lvl1pPr>
                      <a:lvl2pPr marL="742950" indent="-285750" eaLnBrk="0" hangingPunct="0">
                        <a:spcBef>
                          <a:spcPct val="20000"/>
                        </a:spcBef>
                        <a:buClr>
                          <a:schemeClr val="tx2"/>
                        </a:buClr>
                        <a:buSzPct val="70000"/>
                        <a:buFont typeface="Wingdings" pitchFamily="2" charset="2"/>
                        <a:defRPr sz="2400">
                          <a:solidFill>
                            <a:schemeClr val="tx1"/>
                          </a:solidFill>
                          <a:latin typeface="Arial" pitchFamily="34" charset="0"/>
                        </a:defRPr>
                      </a:lvl2pPr>
                      <a:lvl3pPr marL="1143000" indent="-228600" eaLnBrk="0" hangingPunct="0">
                        <a:spcBef>
                          <a:spcPct val="20000"/>
                        </a:spcBef>
                        <a:buClr>
                          <a:schemeClr val="hlink"/>
                        </a:buClr>
                        <a:buSzPct val="65000"/>
                        <a:buFont typeface="Wingdings" pitchFamily="2" charset="2"/>
                        <a:defRPr sz="2000">
                          <a:solidFill>
                            <a:schemeClr val="tx1"/>
                          </a:solidFill>
                          <a:latin typeface="Arial" pitchFamily="34" charset="0"/>
                        </a:defRPr>
                      </a:lvl3pPr>
                      <a:lvl4pPr marL="1600200" indent="-228600" eaLnBrk="0" hangingPunct="0">
                        <a:spcBef>
                          <a:spcPct val="20000"/>
                        </a:spcBef>
                        <a:buClr>
                          <a:schemeClr val="accent1"/>
                        </a:buClr>
                        <a:buSzPct val="60000"/>
                        <a:buFont typeface="Wingdings" pitchFamily="2" charset="2"/>
                        <a:defRPr>
                          <a:solidFill>
                            <a:schemeClr val="tx1"/>
                          </a:solidFill>
                          <a:latin typeface="Arial" pitchFamily="34" charset="0"/>
                        </a:defRPr>
                      </a:lvl4pPr>
                      <a:lvl5pPr marL="2057400" indent="-228600" eaLnBrk="0" hangingPunct="0">
                        <a:spcBef>
                          <a:spcPct val="20000"/>
                        </a:spcBef>
                        <a:buClr>
                          <a:schemeClr val="accent2"/>
                        </a:buClr>
                        <a:buSzPct val="60000"/>
                        <a:buFont typeface="Wingdings" pitchFamily="2" charset="2"/>
                        <a:defRPr>
                          <a:solidFill>
                            <a:schemeClr val="tx1"/>
                          </a:solidFill>
                          <a:latin typeface="Arial" pitchFamily="34" charset="0"/>
                        </a:defRPr>
                      </a:lvl5pPr>
                      <a:lvl6pPr marL="2514600" indent="-228600" eaLnBrk="0" fontAlgn="base" hangingPunct="0">
                        <a:spcBef>
                          <a:spcPct val="20000"/>
                        </a:spcBef>
                        <a:spcAft>
                          <a:spcPct val="0"/>
                        </a:spcAft>
                        <a:buClr>
                          <a:schemeClr val="accent2"/>
                        </a:buClr>
                        <a:buSzPct val="6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0"/>
                        </a:spcAft>
                        <a:buClr>
                          <a:schemeClr val="accent2"/>
                        </a:buClr>
                        <a:buSzPct val="6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0"/>
                        </a:spcAft>
                        <a:buClr>
                          <a:schemeClr val="accent2"/>
                        </a:buClr>
                        <a:buSzPct val="6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0"/>
                        </a:spcAft>
                        <a:buClr>
                          <a:schemeClr val="accent2"/>
                        </a:buClr>
                        <a:buSzPct val="60000"/>
                        <a:buFont typeface="Wingdings" pitchFamily="2" charset="2"/>
                        <a:defRPr>
                          <a:solidFill>
                            <a:schemeClr val="tx1"/>
                          </a:solidFill>
                          <a:latin typeface="Arial" pitchFamily="34" charset="0"/>
                        </a:defRPr>
                      </a:lvl9pPr>
                    </a:lstStyle>
                    <a:p>
                      <a:pPr marL="31750" marR="0" lvl="0" indent="0" algn="l" defTabSz="914400" rtl="0" eaLnBrk="1" fontAlgn="base" latinLnBrk="0" hangingPunct="1">
                        <a:lnSpc>
                          <a:spcPct val="100000"/>
                        </a:lnSpc>
                        <a:spcBef>
                          <a:spcPts val="163"/>
                        </a:spcBef>
                        <a:spcAft>
                          <a:spcPct val="0"/>
                        </a:spcAft>
                        <a:buClrTx/>
                        <a:buSzTx/>
                        <a:buFontTx/>
                        <a:buNone/>
                        <a:tabLst/>
                      </a:pPr>
                      <a:r>
                        <a:rPr kumimoji="0" lang="en-US" altLang="en-US" sz="2400" b="0" i="0" u="none" strike="noStrike" cap="none" normalizeH="0" baseline="0" dirty="0">
                          <a:ln>
                            <a:noFill/>
                          </a:ln>
                          <a:solidFill>
                            <a:schemeClr val="tx2"/>
                          </a:solidFill>
                          <a:effectLst/>
                          <a:latin typeface="Arial" pitchFamily="34" charset="0"/>
                          <a:cs typeface="Arial" pitchFamily="34" charset="0"/>
                        </a:rPr>
                        <a:t>    Hydrocodone</a:t>
                      </a:r>
                    </a:p>
                  </a:txBody>
                  <a:tcPr marL="0" marR="0" marT="20320" marB="0" horzOverflow="overflow">
                    <a:lnL>
                      <a:noFill/>
                    </a:lnL>
                    <a:lnR>
                      <a:noFill/>
                    </a:lnR>
                    <a:lnT>
                      <a:noFill/>
                    </a:lnT>
                    <a:lnB>
                      <a:noFill/>
                    </a:lnB>
                    <a:lnTlToBr>
                      <a:noFill/>
                    </a:lnTlToBr>
                    <a:lnBlToTr>
                      <a:noFill/>
                    </a:lnBlToTr>
                    <a:solidFill>
                      <a:schemeClr val="bg1"/>
                    </a:solidFill>
                  </a:tcPr>
                </a:tc>
                <a:tc>
                  <a:txBody>
                    <a:bodyPr/>
                    <a:lstStyle>
                      <a:lvl1pPr eaLnBrk="0" hangingPunct="0">
                        <a:spcBef>
                          <a:spcPct val="20000"/>
                        </a:spcBef>
                        <a:buSzPct val="85000"/>
                        <a:defRPr sz="2800">
                          <a:solidFill>
                            <a:schemeClr val="tx1"/>
                          </a:solidFill>
                          <a:latin typeface="Arial" pitchFamily="34" charset="0"/>
                        </a:defRPr>
                      </a:lvl1pPr>
                      <a:lvl2pPr marL="742950" indent="-285750" eaLnBrk="0" hangingPunct="0">
                        <a:spcBef>
                          <a:spcPct val="20000"/>
                        </a:spcBef>
                        <a:buClr>
                          <a:schemeClr val="tx2"/>
                        </a:buClr>
                        <a:buSzPct val="70000"/>
                        <a:buFont typeface="Wingdings" pitchFamily="2" charset="2"/>
                        <a:defRPr sz="2400">
                          <a:solidFill>
                            <a:schemeClr val="tx1"/>
                          </a:solidFill>
                          <a:latin typeface="Arial" pitchFamily="34" charset="0"/>
                        </a:defRPr>
                      </a:lvl2pPr>
                      <a:lvl3pPr marL="1143000" indent="-228600" eaLnBrk="0" hangingPunct="0">
                        <a:spcBef>
                          <a:spcPct val="20000"/>
                        </a:spcBef>
                        <a:buClr>
                          <a:schemeClr val="hlink"/>
                        </a:buClr>
                        <a:buSzPct val="65000"/>
                        <a:buFont typeface="Wingdings" pitchFamily="2" charset="2"/>
                        <a:defRPr sz="2000">
                          <a:solidFill>
                            <a:schemeClr val="tx1"/>
                          </a:solidFill>
                          <a:latin typeface="Arial" pitchFamily="34" charset="0"/>
                        </a:defRPr>
                      </a:lvl3pPr>
                      <a:lvl4pPr marL="1600200" indent="-228600" eaLnBrk="0" hangingPunct="0">
                        <a:spcBef>
                          <a:spcPct val="20000"/>
                        </a:spcBef>
                        <a:buClr>
                          <a:schemeClr val="accent1"/>
                        </a:buClr>
                        <a:buSzPct val="60000"/>
                        <a:buFont typeface="Wingdings" pitchFamily="2" charset="2"/>
                        <a:defRPr>
                          <a:solidFill>
                            <a:schemeClr val="tx1"/>
                          </a:solidFill>
                          <a:latin typeface="Arial" pitchFamily="34" charset="0"/>
                        </a:defRPr>
                      </a:lvl4pPr>
                      <a:lvl5pPr marL="2057400" indent="-228600" eaLnBrk="0" hangingPunct="0">
                        <a:spcBef>
                          <a:spcPct val="20000"/>
                        </a:spcBef>
                        <a:buClr>
                          <a:schemeClr val="accent2"/>
                        </a:buClr>
                        <a:buSzPct val="60000"/>
                        <a:buFont typeface="Wingdings" pitchFamily="2" charset="2"/>
                        <a:defRPr>
                          <a:solidFill>
                            <a:schemeClr val="tx1"/>
                          </a:solidFill>
                          <a:latin typeface="Arial" pitchFamily="34" charset="0"/>
                        </a:defRPr>
                      </a:lvl5pPr>
                      <a:lvl6pPr marL="2514600" indent="-228600" eaLnBrk="0" fontAlgn="base" hangingPunct="0">
                        <a:spcBef>
                          <a:spcPct val="20000"/>
                        </a:spcBef>
                        <a:spcAft>
                          <a:spcPct val="0"/>
                        </a:spcAft>
                        <a:buClr>
                          <a:schemeClr val="accent2"/>
                        </a:buClr>
                        <a:buSzPct val="60000"/>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0"/>
                        </a:spcAft>
                        <a:buClr>
                          <a:schemeClr val="accent2"/>
                        </a:buClr>
                        <a:buSzPct val="60000"/>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0"/>
                        </a:spcAft>
                        <a:buClr>
                          <a:schemeClr val="accent2"/>
                        </a:buClr>
                        <a:buSzPct val="60000"/>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0"/>
                        </a:spcAft>
                        <a:buClr>
                          <a:schemeClr val="accent2"/>
                        </a:buClr>
                        <a:buSzPct val="60000"/>
                        <a:buFont typeface="Wingdings" pitchFamily="2" charset="2"/>
                        <a:defRPr>
                          <a:solidFill>
                            <a:schemeClr val="tx1"/>
                          </a:solidFill>
                          <a:latin typeface="Arial" pitchFamily="34" charset="0"/>
                        </a:defRPr>
                      </a:lvl9pPr>
                    </a:lstStyle>
                    <a:p>
                      <a:pPr marL="0" marR="0" lvl="0" indent="0" algn="r" defTabSz="914400" rtl="0" eaLnBrk="1" fontAlgn="base" latinLnBrk="0" hangingPunct="1">
                        <a:lnSpc>
                          <a:spcPct val="100000"/>
                        </a:lnSpc>
                        <a:spcBef>
                          <a:spcPts val="163"/>
                        </a:spcBef>
                        <a:spcAft>
                          <a:spcPct val="0"/>
                        </a:spcAft>
                        <a:buClrTx/>
                        <a:buSzTx/>
                        <a:buFontTx/>
                        <a:buNone/>
                        <a:tabLst/>
                      </a:pPr>
                      <a:r>
                        <a:rPr kumimoji="0" lang="en-US" altLang="en-US" sz="2400" b="0" i="0" u="none" strike="noStrike" cap="none" normalizeH="0" baseline="0" dirty="0">
                          <a:ln>
                            <a:noFill/>
                          </a:ln>
                          <a:solidFill>
                            <a:schemeClr val="tx2"/>
                          </a:solidFill>
                          <a:effectLst/>
                          <a:latin typeface="Arial" pitchFamily="34" charset="0"/>
                          <a:cs typeface="Arial" pitchFamily="34" charset="0"/>
                        </a:rPr>
                        <a:t>9.26%</a:t>
                      </a:r>
                    </a:p>
                  </a:txBody>
                  <a:tcPr marL="0" marR="0" marT="2032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5" name="object 5"/>
          <p:cNvSpPr txBox="1"/>
          <p:nvPr/>
        </p:nvSpPr>
        <p:spPr>
          <a:xfrm>
            <a:off x="612775" y="6261100"/>
            <a:ext cx="6154738" cy="169863"/>
          </a:xfrm>
          <a:prstGeom prst="rect">
            <a:avLst/>
          </a:prstGeom>
        </p:spPr>
        <p:txBody>
          <a:bodyPr lIns="0" tIns="0" rIns="0" bIns="0">
            <a:spAutoFit/>
          </a:bodyPr>
          <a:lstStyle/>
          <a:p>
            <a:pPr marL="12700">
              <a:defRPr/>
            </a:pPr>
            <a:r>
              <a:rPr sz="1100" dirty="0">
                <a:solidFill>
                  <a:schemeClr val="tx2"/>
                </a:solidFill>
                <a:latin typeface="Times New Roman"/>
                <a:cs typeface="Times New Roman"/>
              </a:rPr>
              <a:t>Source: National Forensic Laboratory </a:t>
            </a:r>
            <a:r>
              <a:rPr sz="1100" spc="-5" dirty="0">
                <a:solidFill>
                  <a:schemeClr val="tx2"/>
                </a:solidFill>
                <a:latin typeface="Times New Roman"/>
                <a:cs typeface="Times New Roman"/>
              </a:rPr>
              <a:t>Information </a:t>
            </a:r>
            <a:r>
              <a:rPr sz="1100" dirty="0">
                <a:solidFill>
                  <a:schemeClr val="tx2"/>
                </a:solidFill>
                <a:latin typeface="Times New Roman"/>
                <a:cs typeface="Times New Roman"/>
              </a:rPr>
              <a:t>System – 201</a:t>
            </a:r>
            <a:r>
              <a:rPr lang="en-US" sz="1100" dirty="0">
                <a:solidFill>
                  <a:schemeClr val="tx2"/>
                </a:solidFill>
                <a:latin typeface="Times New Roman"/>
                <a:cs typeface="Times New Roman"/>
              </a:rPr>
              <a:t>8</a:t>
            </a:r>
            <a:endParaRPr sz="1100" dirty="0">
              <a:solidFill>
                <a:schemeClr val="tx2"/>
              </a:solidFill>
              <a:latin typeface="Times New Roman"/>
              <a:cs typeface="Times New Roman"/>
            </a:endParaRPr>
          </a:p>
        </p:txBody>
      </p:sp>
      <p:sp>
        <p:nvSpPr>
          <p:cNvPr id="48141" name="object 6"/>
          <p:cNvSpPr>
            <a:spLocks noChangeArrowheads="1"/>
          </p:cNvSpPr>
          <p:nvPr/>
        </p:nvSpPr>
        <p:spPr bwMode="auto">
          <a:xfrm>
            <a:off x="533400" y="4419600"/>
            <a:ext cx="2401888" cy="15240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SzPct val="85000"/>
              <a:buBlip>
                <a:blip r:embed="rId3"/>
              </a:buBlip>
              <a:defRPr sz="3200">
                <a:solidFill>
                  <a:schemeClr val="tx1"/>
                </a:solidFill>
                <a:latin typeface="Arial" pitchFamily="34" charset="0"/>
              </a:defRPr>
            </a:lvl1pPr>
            <a:lvl2pPr marL="742950" indent="-285750" eaLnBrk="0" hangingPunct="0">
              <a:spcBef>
                <a:spcPct val="20000"/>
              </a:spcBef>
              <a:buClr>
                <a:schemeClr val="tx2"/>
              </a:buClr>
              <a:buSzPct val="70000"/>
              <a:buFont typeface="Wingdings" pitchFamily="2" charset="2"/>
              <a:buChar char="l"/>
              <a:defRPr sz="2800">
                <a:solidFill>
                  <a:schemeClr val="tx1"/>
                </a:solidFill>
                <a:latin typeface="Arial" pitchFamily="34" charset="0"/>
              </a:defRPr>
            </a:lvl2pPr>
            <a:lvl3pPr marL="1143000" indent="-228600" eaLnBrk="0" hangingPunct="0">
              <a:spcBef>
                <a:spcPct val="20000"/>
              </a:spcBef>
              <a:buClr>
                <a:schemeClr val="hlink"/>
              </a:buClr>
              <a:buSzPct val="65000"/>
              <a:buFont typeface="Wingdings" pitchFamily="2" charset="2"/>
              <a:buChar char="l"/>
              <a:defRPr sz="2400">
                <a:solidFill>
                  <a:schemeClr val="tx1"/>
                </a:solidFill>
                <a:latin typeface="Arial" pitchFamily="34" charset="0"/>
              </a:defRPr>
            </a:lvl3pPr>
            <a:lvl4pPr marL="1600200" indent="-228600" eaLnBrk="0" hangingPunct="0">
              <a:spcBef>
                <a:spcPct val="20000"/>
              </a:spcBef>
              <a:buClr>
                <a:schemeClr val="accent1"/>
              </a:buClr>
              <a:buSzPct val="60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accent2"/>
              </a:buClr>
              <a:buSzPct val="60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accent2"/>
              </a:buClr>
              <a:buSzPct val="60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accent2"/>
              </a:buClr>
              <a:buSzPct val="60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accent2"/>
              </a:buClr>
              <a:buSzPct val="60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accent2"/>
              </a:buClr>
              <a:buSzPct val="60000"/>
              <a:buFont typeface="Wingdings" pitchFamily="2" charset="2"/>
              <a:buChar char="l"/>
              <a:defRPr sz="2000">
                <a:solidFill>
                  <a:schemeClr val="tx1"/>
                </a:solidFill>
                <a:latin typeface="Arial" pitchFamily="34" charset="0"/>
              </a:defRPr>
            </a:lvl9pPr>
          </a:lstStyle>
          <a:p>
            <a:pPr eaLnBrk="1" hangingPunct="1">
              <a:spcBef>
                <a:spcPct val="0"/>
              </a:spcBef>
              <a:buSzTx/>
              <a:buFontTx/>
              <a:buNone/>
            </a:pPr>
            <a:endParaRPr lang="en-US" altLang="en-US" sz="2400" dirty="0">
              <a:latin typeface="Times New Roman" pitchFamily="18" charset="0"/>
            </a:endParaRPr>
          </a:p>
        </p:txBody>
      </p:sp>
      <p:sp>
        <p:nvSpPr>
          <p:cNvPr id="48142" name="object 7"/>
          <p:cNvSpPr>
            <a:spLocks noChangeArrowheads="1"/>
          </p:cNvSpPr>
          <p:nvPr/>
        </p:nvSpPr>
        <p:spPr bwMode="auto">
          <a:xfrm>
            <a:off x="4800600" y="4452938"/>
            <a:ext cx="781050" cy="145732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SzPct val="85000"/>
              <a:buBlip>
                <a:blip r:embed="rId3"/>
              </a:buBlip>
              <a:defRPr sz="3200">
                <a:solidFill>
                  <a:schemeClr val="tx1"/>
                </a:solidFill>
                <a:latin typeface="Arial" pitchFamily="34" charset="0"/>
              </a:defRPr>
            </a:lvl1pPr>
            <a:lvl2pPr marL="742950" indent="-285750" eaLnBrk="0" hangingPunct="0">
              <a:spcBef>
                <a:spcPct val="20000"/>
              </a:spcBef>
              <a:buClr>
                <a:schemeClr val="tx2"/>
              </a:buClr>
              <a:buSzPct val="70000"/>
              <a:buFont typeface="Wingdings" pitchFamily="2" charset="2"/>
              <a:buChar char="l"/>
              <a:defRPr sz="2800">
                <a:solidFill>
                  <a:schemeClr val="tx1"/>
                </a:solidFill>
                <a:latin typeface="Arial" pitchFamily="34" charset="0"/>
              </a:defRPr>
            </a:lvl2pPr>
            <a:lvl3pPr marL="1143000" indent="-228600" eaLnBrk="0" hangingPunct="0">
              <a:spcBef>
                <a:spcPct val="20000"/>
              </a:spcBef>
              <a:buClr>
                <a:schemeClr val="hlink"/>
              </a:buClr>
              <a:buSzPct val="65000"/>
              <a:buFont typeface="Wingdings" pitchFamily="2" charset="2"/>
              <a:buChar char="l"/>
              <a:defRPr sz="2400">
                <a:solidFill>
                  <a:schemeClr val="tx1"/>
                </a:solidFill>
                <a:latin typeface="Arial" pitchFamily="34" charset="0"/>
              </a:defRPr>
            </a:lvl3pPr>
            <a:lvl4pPr marL="1600200" indent="-228600" eaLnBrk="0" hangingPunct="0">
              <a:spcBef>
                <a:spcPct val="20000"/>
              </a:spcBef>
              <a:buClr>
                <a:schemeClr val="accent1"/>
              </a:buClr>
              <a:buSzPct val="60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accent2"/>
              </a:buClr>
              <a:buSzPct val="60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accent2"/>
              </a:buClr>
              <a:buSzPct val="60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accent2"/>
              </a:buClr>
              <a:buSzPct val="60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accent2"/>
              </a:buClr>
              <a:buSzPct val="60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accent2"/>
              </a:buClr>
              <a:buSzPct val="60000"/>
              <a:buFont typeface="Wingdings" pitchFamily="2" charset="2"/>
              <a:buChar char="l"/>
              <a:defRPr sz="2000">
                <a:solidFill>
                  <a:schemeClr val="tx1"/>
                </a:solidFill>
                <a:latin typeface="Arial" pitchFamily="34" charset="0"/>
              </a:defRPr>
            </a:lvl9pPr>
          </a:lstStyle>
          <a:p>
            <a:pPr eaLnBrk="1" hangingPunct="1">
              <a:spcBef>
                <a:spcPct val="0"/>
              </a:spcBef>
              <a:buSzTx/>
              <a:buFontTx/>
              <a:buNone/>
            </a:pPr>
            <a:endParaRPr lang="en-US" altLang="en-US" sz="2400" dirty="0">
              <a:latin typeface="Times New Roman" pitchFamily="18" charset="0"/>
            </a:endParaRPr>
          </a:p>
        </p:txBody>
      </p:sp>
      <p:sp>
        <p:nvSpPr>
          <p:cNvPr id="48143" name="object 8"/>
          <p:cNvSpPr>
            <a:spLocks noChangeArrowheads="1"/>
          </p:cNvSpPr>
          <p:nvPr/>
        </p:nvSpPr>
        <p:spPr bwMode="auto">
          <a:xfrm>
            <a:off x="2995613" y="4481513"/>
            <a:ext cx="1543050" cy="146526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SzPct val="85000"/>
              <a:buBlip>
                <a:blip r:embed="rId3"/>
              </a:buBlip>
              <a:defRPr sz="3200">
                <a:solidFill>
                  <a:schemeClr val="tx1"/>
                </a:solidFill>
                <a:latin typeface="Arial" pitchFamily="34" charset="0"/>
              </a:defRPr>
            </a:lvl1pPr>
            <a:lvl2pPr marL="742950" indent="-285750" eaLnBrk="0" hangingPunct="0">
              <a:spcBef>
                <a:spcPct val="20000"/>
              </a:spcBef>
              <a:buClr>
                <a:schemeClr val="tx2"/>
              </a:buClr>
              <a:buSzPct val="70000"/>
              <a:buFont typeface="Wingdings" pitchFamily="2" charset="2"/>
              <a:buChar char="l"/>
              <a:defRPr sz="2800">
                <a:solidFill>
                  <a:schemeClr val="tx1"/>
                </a:solidFill>
                <a:latin typeface="Arial" pitchFamily="34" charset="0"/>
              </a:defRPr>
            </a:lvl2pPr>
            <a:lvl3pPr marL="1143000" indent="-228600" eaLnBrk="0" hangingPunct="0">
              <a:spcBef>
                <a:spcPct val="20000"/>
              </a:spcBef>
              <a:buClr>
                <a:schemeClr val="hlink"/>
              </a:buClr>
              <a:buSzPct val="65000"/>
              <a:buFont typeface="Wingdings" pitchFamily="2" charset="2"/>
              <a:buChar char="l"/>
              <a:defRPr sz="2400">
                <a:solidFill>
                  <a:schemeClr val="tx1"/>
                </a:solidFill>
                <a:latin typeface="Arial" pitchFamily="34" charset="0"/>
              </a:defRPr>
            </a:lvl3pPr>
            <a:lvl4pPr marL="1600200" indent="-228600" eaLnBrk="0" hangingPunct="0">
              <a:spcBef>
                <a:spcPct val="20000"/>
              </a:spcBef>
              <a:buClr>
                <a:schemeClr val="accent1"/>
              </a:buClr>
              <a:buSzPct val="60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accent2"/>
              </a:buClr>
              <a:buSzPct val="60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accent2"/>
              </a:buClr>
              <a:buSzPct val="60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accent2"/>
              </a:buClr>
              <a:buSzPct val="60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accent2"/>
              </a:buClr>
              <a:buSzPct val="60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accent2"/>
              </a:buClr>
              <a:buSzPct val="60000"/>
              <a:buFont typeface="Wingdings" pitchFamily="2" charset="2"/>
              <a:buChar char="l"/>
              <a:defRPr sz="2000">
                <a:solidFill>
                  <a:schemeClr val="tx1"/>
                </a:solidFill>
                <a:latin typeface="Arial" pitchFamily="34" charset="0"/>
              </a:defRPr>
            </a:lvl9pPr>
          </a:lstStyle>
          <a:p>
            <a:pPr eaLnBrk="1" hangingPunct="1">
              <a:spcBef>
                <a:spcPct val="0"/>
              </a:spcBef>
              <a:buSzTx/>
              <a:buFontTx/>
              <a:buNone/>
            </a:pPr>
            <a:endParaRPr lang="en-US" altLang="en-US" sz="2400" dirty="0">
              <a:latin typeface="Times New Roman" pitchFamily="18" charset="0"/>
            </a:endParaRPr>
          </a:p>
        </p:txBody>
      </p:sp>
      <p:pic>
        <p:nvPicPr>
          <p:cNvPr id="10242" name="Picture 2" descr="C:\Users\Natalie\Desktop\PDC Start UP\Photos\DSCN117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2200" y="4297788"/>
            <a:ext cx="2356566" cy="1767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9948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914400" y="311150"/>
            <a:ext cx="7543800" cy="1739900"/>
          </a:xfrm>
        </p:spPr>
        <p:txBody>
          <a:bodyPr>
            <a:noAutofit/>
          </a:bodyPr>
          <a:lstStyle/>
          <a:p>
            <a:pPr eaLnBrk="1" hangingPunct="1"/>
            <a:r>
              <a:rPr lang="en-US" altLang="en-US" dirty="0"/>
              <a:t>Top Three Benzodiazepines</a:t>
            </a:r>
          </a:p>
        </p:txBody>
      </p:sp>
      <p:sp>
        <p:nvSpPr>
          <p:cNvPr id="49155" name="Rectangle 3"/>
          <p:cNvSpPr>
            <a:spLocks noGrp="1" noChangeArrowheads="1"/>
          </p:cNvSpPr>
          <p:nvPr>
            <p:ph type="body" idx="1"/>
          </p:nvPr>
        </p:nvSpPr>
        <p:spPr>
          <a:xfrm>
            <a:off x="685800" y="2362200"/>
            <a:ext cx="7772400" cy="1905000"/>
          </a:xfrm>
        </p:spPr>
        <p:txBody>
          <a:bodyPr/>
          <a:lstStyle/>
          <a:p>
            <a:pPr eaLnBrk="1" hangingPunct="1">
              <a:buFontTx/>
              <a:buNone/>
            </a:pPr>
            <a:r>
              <a:rPr lang="en-US" altLang="en-US" dirty="0"/>
              <a:t>Alprazolam (Xanax) 		59%</a:t>
            </a:r>
          </a:p>
          <a:p>
            <a:pPr eaLnBrk="1" hangingPunct="1">
              <a:buFontTx/>
              <a:buNone/>
            </a:pPr>
            <a:r>
              <a:rPr lang="en-US" altLang="en-US" dirty="0"/>
              <a:t>Clonazepam (Klonopin)  	14%</a:t>
            </a:r>
          </a:p>
          <a:p>
            <a:pPr eaLnBrk="1" hangingPunct="1">
              <a:buFontTx/>
              <a:buNone/>
            </a:pPr>
            <a:r>
              <a:rPr lang="en-US" altLang="en-US" dirty="0"/>
              <a:t>Diazepam (Valium)  		  5%    </a:t>
            </a:r>
          </a:p>
        </p:txBody>
      </p:sp>
      <p:sp>
        <p:nvSpPr>
          <p:cNvPr id="49156" name="TextBox 3"/>
          <p:cNvSpPr txBox="1">
            <a:spLocks noChangeArrowheads="1"/>
          </p:cNvSpPr>
          <p:nvPr/>
        </p:nvSpPr>
        <p:spPr bwMode="auto">
          <a:xfrm>
            <a:off x="1657350" y="6248400"/>
            <a:ext cx="47101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85000"/>
              <a:buBlip>
                <a:blip r:embed="rId3"/>
              </a:buBlip>
              <a:defRPr sz="3200">
                <a:solidFill>
                  <a:schemeClr val="tx1"/>
                </a:solidFill>
                <a:latin typeface="Arial" pitchFamily="34" charset="0"/>
              </a:defRPr>
            </a:lvl1pPr>
            <a:lvl2pPr marL="742950" indent="-285750" eaLnBrk="0" hangingPunct="0">
              <a:spcBef>
                <a:spcPct val="20000"/>
              </a:spcBef>
              <a:buClr>
                <a:schemeClr val="tx2"/>
              </a:buClr>
              <a:buSzPct val="70000"/>
              <a:buFont typeface="Wingdings" pitchFamily="2" charset="2"/>
              <a:buChar char="l"/>
              <a:defRPr sz="2800">
                <a:solidFill>
                  <a:schemeClr val="tx1"/>
                </a:solidFill>
                <a:latin typeface="Arial" pitchFamily="34" charset="0"/>
              </a:defRPr>
            </a:lvl2pPr>
            <a:lvl3pPr marL="1143000" indent="-228600" eaLnBrk="0" hangingPunct="0">
              <a:spcBef>
                <a:spcPct val="20000"/>
              </a:spcBef>
              <a:buClr>
                <a:schemeClr val="hlink"/>
              </a:buClr>
              <a:buSzPct val="65000"/>
              <a:buFont typeface="Wingdings" pitchFamily="2" charset="2"/>
              <a:buChar char="l"/>
              <a:defRPr sz="2400">
                <a:solidFill>
                  <a:schemeClr val="tx1"/>
                </a:solidFill>
                <a:latin typeface="Arial" pitchFamily="34" charset="0"/>
              </a:defRPr>
            </a:lvl3pPr>
            <a:lvl4pPr marL="1600200" indent="-228600" eaLnBrk="0" hangingPunct="0">
              <a:spcBef>
                <a:spcPct val="20000"/>
              </a:spcBef>
              <a:buClr>
                <a:schemeClr val="accent1"/>
              </a:buClr>
              <a:buSzPct val="60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accent2"/>
              </a:buClr>
              <a:buSzPct val="60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accent2"/>
              </a:buClr>
              <a:buSzPct val="60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accent2"/>
              </a:buClr>
              <a:buSzPct val="60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accent2"/>
              </a:buClr>
              <a:buSzPct val="60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accent2"/>
              </a:buClr>
              <a:buSzPct val="60000"/>
              <a:buFont typeface="Wingdings" pitchFamily="2" charset="2"/>
              <a:buChar char="l"/>
              <a:defRPr sz="2000">
                <a:solidFill>
                  <a:schemeClr val="tx1"/>
                </a:solidFill>
                <a:latin typeface="Arial" pitchFamily="34" charset="0"/>
              </a:defRPr>
            </a:lvl9pPr>
          </a:lstStyle>
          <a:p>
            <a:pPr eaLnBrk="1" hangingPunct="1">
              <a:spcBef>
                <a:spcPct val="0"/>
              </a:spcBef>
              <a:buSzTx/>
              <a:buFontTx/>
              <a:buNone/>
            </a:pPr>
            <a:r>
              <a:rPr lang="en-US" altLang="en-US" sz="1200" dirty="0">
                <a:solidFill>
                  <a:schemeClr val="tx2"/>
                </a:solidFill>
                <a:latin typeface="Times New Roman" pitchFamily="18" charset="0"/>
              </a:rPr>
              <a:t>Source: National Forensic Laboratory Information System – 2018</a:t>
            </a:r>
          </a:p>
          <a:p>
            <a:pPr eaLnBrk="1" hangingPunct="1">
              <a:spcBef>
                <a:spcPct val="0"/>
              </a:spcBef>
              <a:buSzTx/>
              <a:buFontTx/>
              <a:buNone/>
            </a:pPr>
            <a:endParaRPr lang="en-US" altLang="en-US" sz="2400" dirty="0">
              <a:solidFill>
                <a:schemeClr val="tx2"/>
              </a:solidFill>
              <a:latin typeface="Times New Roman" pitchFamily="18" charset="0"/>
            </a:endParaRPr>
          </a:p>
        </p:txBody>
      </p:sp>
      <p:pic>
        <p:nvPicPr>
          <p:cNvPr id="49157" name="Picture 2"/>
          <p:cNvPicPr>
            <a:picLocks noChangeAspect="1" noChangeArrowheads="1"/>
          </p:cNvPicPr>
          <p:nvPr/>
        </p:nvPicPr>
        <p:blipFill>
          <a:blip r:embed="rId4">
            <a:extLst>
              <a:ext uri="{28A0092B-C50C-407E-A947-70E740481C1C}">
                <a14:useLocalDpi xmlns:a14="http://schemas.microsoft.com/office/drawing/2010/main" val="0"/>
              </a:ext>
            </a:extLst>
          </a:blip>
          <a:srcRect r="32745"/>
          <a:stretch>
            <a:fillRect/>
          </a:stretch>
        </p:blipFill>
        <p:spPr bwMode="auto">
          <a:xfrm>
            <a:off x="6367463" y="4438650"/>
            <a:ext cx="1565275" cy="15811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8" name="Picture 7" descr="E:\Diversion.Chemicals\Photos\xana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433888"/>
            <a:ext cx="2857500" cy="160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4445000"/>
            <a:ext cx="2557463"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Rectangle 1"/>
          <p:cNvSpPr>
            <a:spLocks noChangeArrowheads="1"/>
          </p:cNvSpPr>
          <p:nvPr/>
        </p:nvSpPr>
        <p:spPr bwMode="auto">
          <a:xfrm>
            <a:off x="5486400" y="4876800"/>
            <a:ext cx="381000" cy="152400"/>
          </a:xfrm>
          <a:prstGeom prst="rect">
            <a:avLst/>
          </a:prstGeom>
          <a:solidFill>
            <a:schemeClr val="bg2"/>
          </a:solidFill>
          <a:ln w="12700" cap="sq" algn="ctr">
            <a:solidFill>
              <a:schemeClr val="tx1"/>
            </a:solidFill>
            <a:round/>
            <a:headEnd type="none" w="sm" len="sm"/>
            <a:tailEnd type="none" w="sm" len="sm"/>
          </a:ln>
        </p:spPr>
        <p:txBody>
          <a:bodyPr wrap="none"/>
          <a:lstStyle>
            <a:lvl1pPr eaLnBrk="0" hangingPunct="0">
              <a:spcBef>
                <a:spcPct val="20000"/>
              </a:spcBef>
              <a:buSzPct val="85000"/>
              <a:buBlip>
                <a:blip r:embed="rId3"/>
              </a:buBlip>
              <a:defRPr sz="3200">
                <a:solidFill>
                  <a:schemeClr val="tx1"/>
                </a:solidFill>
                <a:latin typeface="Arial" pitchFamily="34" charset="0"/>
              </a:defRPr>
            </a:lvl1pPr>
            <a:lvl2pPr marL="742950" indent="-285750" eaLnBrk="0" hangingPunct="0">
              <a:spcBef>
                <a:spcPct val="20000"/>
              </a:spcBef>
              <a:buClr>
                <a:schemeClr val="tx2"/>
              </a:buClr>
              <a:buSzPct val="70000"/>
              <a:buFont typeface="Wingdings" pitchFamily="2" charset="2"/>
              <a:buChar char="l"/>
              <a:defRPr sz="2800">
                <a:solidFill>
                  <a:schemeClr val="tx1"/>
                </a:solidFill>
                <a:latin typeface="Arial" pitchFamily="34" charset="0"/>
              </a:defRPr>
            </a:lvl2pPr>
            <a:lvl3pPr marL="1143000" indent="-228600" eaLnBrk="0" hangingPunct="0">
              <a:spcBef>
                <a:spcPct val="20000"/>
              </a:spcBef>
              <a:buClr>
                <a:schemeClr val="hlink"/>
              </a:buClr>
              <a:buSzPct val="65000"/>
              <a:buFont typeface="Wingdings" pitchFamily="2" charset="2"/>
              <a:buChar char="l"/>
              <a:defRPr sz="2400">
                <a:solidFill>
                  <a:schemeClr val="tx1"/>
                </a:solidFill>
                <a:latin typeface="Arial" pitchFamily="34" charset="0"/>
              </a:defRPr>
            </a:lvl3pPr>
            <a:lvl4pPr marL="1600200" indent="-228600" eaLnBrk="0" hangingPunct="0">
              <a:spcBef>
                <a:spcPct val="20000"/>
              </a:spcBef>
              <a:buClr>
                <a:schemeClr val="accent1"/>
              </a:buClr>
              <a:buSzPct val="60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accent2"/>
              </a:buClr>
              <a:buSzPct val="60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accent2"/>
              </a:buClr>
              <a:buSzPct val="60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accent2"/>
              </a:buClr>
              <a:buSzPct val="60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accent2"/>
              </a:buClr>
              <a:buSzPct val="60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accent2"/>
              </a:buClr>
              <a:buSzPct val="60000"/>
              <a:buFont typeface="Wingdings" pitchFamily="2" charset="2"/>
              <a:buChar char="l"/>
              <a:defRPr sz="2000">
                <a:solidFill>
                  <a:schemeClr val="tx1"/>
                </a:solidFill>
                <a:latin typeface="Arial" pitchFamily="34" charset="0"/>
              </a:defRPr>
            </a:lvl9pPr>
          </a:lstStyle>
          <a:p>
            <a:pPr eaLnBrk="1" hangingPunct="1">
              <a:spcBef>
                <a:spcPct val="0"/>
              </a:spcBef>
              <a:buSzTx/>
              <a:buFontTx/>
              <a:buNone/>
            </a:pPr>
            <a:endParaRPr lang="en-US" altLang="en-US" sz="2400" dirty="0">
              <a:latin typeface="Times New Roman" pitchFamily="18" charset="0"/>
            </a:endParaRPr>
          </a:p>
        </p:txBody>
      </p:sp>
      <p:sp>
        <p:nvSpPr>
          <p:cNvPr id="49161" name="Rectangle 8"/>
          <p:cNvSpPr>
            <a:spLocks noChangeArrowheads="1"/>
          </p:cNvSpPr>
          <p:nvPr/>
        </p:nvSpPr>
        <p:spPr bwMode="auto">
          <a:xfrm>
            <a:off x="4114800" y="5486400"/>
            <a:ext cx="381000" cy="152400"/>
          </a:xfrm>
          <a:prstGeom prst="rect">
            <a:avLst/>
          </a:prstGeom>
          <a:solidFill>
            <a:schemeClr val="bg2"/>
          </a:solidFill>
          <a:ln w="12700" cap="sq" algn="ctr">
            <a:solidFill>
              <a:schemeClr val="tx1"/>
            </a:solidFill>
            <a:round/>
            <a:headEnd type="none" w="sm" len="sm"/>
            <a:tailEnd type="none" w="sm" len="sm"/>
          </a:ln>
        </p:spPr>
        <p:txBody>
          <a:bodyPr wrap="none"/>
          <a:lstStyle>
            <a:lvl1pPr eaLnBrk="0" hangingPunct="0">
              <a:spcBef>
                <a:spcPct val="20000"/>
              </a:spcBef>
              <a:buSzPct val="85000"/>
              <a:buBlip>
                <a:blip r:embed="rId3"/>
              </a:buBlip>
              <a:defRPr sz="3200">
                <a:solidFill>
                  <a:schemeClr val="tx1"/>
                </a:solidFill>
                <a:latin typeface="Arial" pitchFamily="34" charset="0"/>
              </a:defRPr>
            </a:lvl1pPr>
            <a:lvl2pPr marL="742950" indent="-285750" eaLnBrk="0" hangingPunct="0">
              <a:spcBef>
                <a:spcPct val="20000"/>
              </a:spcBef>
              <a:buClr>
                <a:schemeClr val="tx2"/>
              </a:buClr>
              <a:buSzPct val="70000"/>
              <a:buFont typeface="Wingdings" pitchFamily="2" charset="2"/>
              <a:buChar char="l"/>
              <a:defRPr sz="2800">
                <a:solidFill>
                  <a:schemeClr val="tx1"/>
                </a:solidFill>
                <a:latin typeface="Arial" pitchFamily="34" charset="0"/>
              </a:defRPr>
            </a:lvl2pPr>
            <a:lvl3pPr marL="1143000" indent="-228600" eaLnBrk="0" hangingPunct="0">
              <a:spcBef>
                <a:spcPct val="20000"/>
              </a:spcBef>
              <a:buClr>
                <a:schemeClr val="hlink"/>
              </a:buClr>
              <a:buSzPct val="65000"/>
              <a:buFont typeface="Wingdings" pitchFamily="2" charset="2"/>
              <a:buChar char="l"/>
              <a:defRPr sz="2400">
                <a:solidFill>
                  <a:schemeClr val="tx1"/>
                </a:solidFill>
                <a:latin typeface="Arial" pitchFamily="34" charset="0"/>
              </a:defRPr>
            </a:lvl3pPr>
            <a:lvl4pPr marL="1600200" indent="-228600" eaLnBrk="0" hangingPunct="0">
              <a:spcBef>
                <a:spcPct val="20000"/>
              </a:spcBef>
              <a:buClr>
                <a:schemeClr val="accent1"/>
              </a:buClr>
              <a:buSzPct val="60000"/>
              <a:buFont typeface="Wingdings" pitchFamily="2" charset="2"/>
              <a:buChar char="l"/>
              <a:defRPr sz="2000">
                <a:solidFill>
                  <a:schemeClr val="tx1"/>
                </a:solidFill>
                <a:latin typeface="Arial" pitchFamily="34" charset="0"/>
              </a:defRPr>
            </a:lvl4pPr>
            <a:lvl5pPr marL="2057400" indent="-228600" eaLnBrk="0" hangingPunct="0">
              <a:spcBef>
                <a:spcPct val="20000"/>
              </a:spcBef>
              <a:buClr>
                <a:schemeClr val="accent2"/>
              </a:buClr>
              <a:buSzPct val="60000"/>
              <a:buFont typeface="Wingdings" pitchFamily="2" charset="2"/>
              <a:buChar char="l"/>
              <a:defRPr sz="2000">
                <a:solidFill>
                  <a:schemeClr val="tx1"/>
                </a:solidFill>
                <a:latin typeface="Arial" pitchFamily="34" charset="0"/>
              </a:defRPr>
            </a:lvl5pPr>
            <a:lvl6pPr marL="2514600" indent="-228600" eaLnBrk="0" fontAlgn="base" hangingPunct="0">
              <a:spcBef>
                <a:spcPct val="20000"/>
              </a:spcBef>
              <a:spcAft>
                <a:spcPct val="0"/>
              </a:spcAft>
              <a:buClr>
                <a:schemeClr val="accent2"/>
              </a:buClr>
              <a:buSzPct val="60000"/>
              <a:buFont typeface="Wingdings" pitchFamily="2" charset="2"/>
              <a:buChar char="l"/>
              <a:defRPr sz="2000">
                <a:solidFill>
                  <a:schemeClr val="tx1"/>
                </a:solidFill>
                <a:latin typeface="Arial" pitchFamily="34" charset="0"/>
              </a:defRPr>
            </a:lvl6pPr>
            <a:lvl7pPr marL="2971800" indent="-228600" eaLnBrk="0" fontAlgn="base" hangingPunct="0">
              <a:spcBef>
                <a:spcPct val="20000"/>
              </a:spcBef>
              <a:spcAft>
                <a:spcPct val="0"/>
              </a:spcAft>
              <a:buClr>
                <a:schemeClr val="accent2"/>
              </a:buClr>
              <a:buSzPct val="60000"/>
              <a:buFont typeface="Wingdings" pitchFamily="2" charset="2"/>
              <a:buChar char="l"/>
              <a:defRPr sz="2000">
                <a:solidFill>
                  <a:schemeClr val="tx1"/>
                </a:solidFill>
                <a:latin typeface="Arial" pitchFamily="34" charset="0"/>
              </a:defRPr>
            </a:lvl7pPr>
            <a:lvl8pPr marL="3429000" indent="-228600" eaLnBrk="0" fontAlgn="base" hangingPunct="0">
              <a:spcBef>
                <a:spcPct val="20000"/>
              </a:spcBef>
              <a:spcAft>
                <a:spcPct val="0"/>
              </a:spcAft>
              <a:buClr>
                <a:schemeClr val="accent2"/>
              </a:buClr>
              <a:buSzPct val="60000"/>
              <a:buFont typeface="Wingdings" pitchFamily="2" charset="2"/>
              <a:buChar char="l"/>
              <a:defRPr sz="2000">
                <a:solidFill>
                  <a:schemeClr val="tx1"/>
                </a:solidFill>
                <a:latin typeface="Arial" pitchFamily="34" charset="0"/>
              </a:defRPr>
            </a:lvl8pPr>
            <a:lvl9pPr marL="3886200" indent="-228600" eaLnBrk="0" fontAlgn="base" hangingPunct="0">
              <a:spcBef>
                <a:spcPct val="20000"/>
              </a:spcBef>
              <a:spcAft>
                <a:spcPct val="0"/>
              </a:spcAft>
              <a:buClr>
                <a:schemeClr val="accent2"/>
              </a:buClr>
              <a:buSzPct val="60000"/>
              <a:buFont typeface="Wingdings" pitchFamily="2" charset="2"/>
              <a:buChar char="l"/>
              <a:defRPr sz="2000">
                <a:solidFill>
                  <a:schemeClr val="tx1"/>
                </a:solidFill>
                <a:latin typeface="Arial" pitchFamily="34" charset="0"/>
              </a:defRPr>
            </a:lvl9pPr>
          </a:lstStyle>
          <a:p>
            <a:pPr eaLnBrk="1" hangingPunct="1">
              <a:spcBef>
                <a:spcPct val="0"/>
              </a:spcBef>
              <a:buSzTx/>
              <a:buFontTx/>
              <a:buNone/>
            </a:pPr>
            <a:endParaRPr lang="en-US" altLang="en-US" sz="2400" dirty="0">
              <a:latin typeface="Times New Roman" pitchFamily="18" charset="0"/>
            </a:endParaRPr>
          </a:p>
        </p:txBody>
      </p:sp>
    </p:spTree>
    <p:extLst>
      <p:ext uri="{BB962C8B-B14F-4D97-AF65-F5344CB8AC3E}">
        <p14:creationId xmlns:p14="http://schemas.microsoft.com/office/powerpoint/2010/main" val="946091972"/>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685800" y="228600"/>
            <a:ext cx="7772400" cy="1524000"/>
          </a:xfrm>
        </p:spPr>
        <p:txBody>
          <a:bodyPr/>
          <a:lstStyle/>
          <a:p>
            <a:r>
              <a:rPr lang="en-US" altLang="en-US" dirty="0"/>
              <a:t>The Holy Trinity</a:t>
            </a:r>
            <a:br>
              <a:rPr lang="en-US" altLang="en-US" dirty="0"/>
            </a:br>
            <a:r>
              <a:rPr lang="en-US" altLang="en-US" sz="2400" dirty="0"/>
              <a:t>Prescription Drug Combination that Gives </a:t>
            </a:r>
            <a:r>
              <a:rPr lang="en-US" altLang="en-US" sz="2400" u="sng" dirty="0"/>
              <a:t>Heroin - Like - High</a:t>
            </a:r>
            <a:endParaRPr lang="en-US" altLang="en-US" u="sng" dirty="0"/>
          </a:p>
        </p:txBody>
      </p:sp>
      <p:sp>
        <p:nvSpPr>
          <p:cNvPr id="50179" name="Content Placeholder 2"/>
          <p:cNvSpPr>
            <a:spLocks noGrp="1"/>
          </p:cNvSpPr>
          <p:nvPr>
            <p:ph idx="1"/>
          </p:nvPr>
        </p:nvSpPr>
        <p:spPr>
          <a:xfrm>
            <a:off x="685800" y="2362200"/>
            <a:ext cx="5867400" cy="3733800"/>
          </a:xfrm>
        </p:spPr>
        <p:txBody>
          <a:bodyPr/>
          <a:lstStyle/>
          <a:p>
            <a:r>
              <a:rPr lang="en-US" altLang="en-US" dirty="0"/>
              <a:t>Hydrocodone – Vicodin/Lortab/Norco</a:t>
            </a:r>
          </a:p>
          <a:p>
            <a:r>
              <a:rPr lang="en-US" altLang="en-US" dirty="0"/>
              <a:t>Alprazolam - Xanax</a:t>
            </a:r>
          </a:p>
          <a:p>
            <a:r>
              <a:rPr lang="en-US" altLang="en-US" dirty="0"/>
              <a:t>Soma - Carisoprodol</a:t>
            </a:r>
          </a:p>
          <a:p>
            <a:endParaRPr lang="en-US" altLang="en-US" dirty="0"/>
          </a:p>
          <a:p>
            <a:r>
              <a:rPr lang="en-US" altLang="en-US" dirty="0"/>
              <a:t>No legitimate medical purpose</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r="35051"/>
          <a:stretch>
            <a:fillRect/>
          </a:stretch>
        </p:blipFill>
        <p:spPr bwMode="auto">
          <a:xfrm>
            <a:off x="6705600" y="1752600"/>
            <a:ext cx="1371600" cy="1435036"/>
          </a:xfrm>
          <a:prstGeom prst="rect">
            <a:avLst/>
          </a:prstGeom>
          <a:noFill/>
          <a:ln>
            <a:noFill/>
          </a:ln>
          <a:effectLst/>
          <a:scene3d>
            <a:camera prst="orthographicFront"/>
            <a:lightRig rig="threePt" dir="t"/>
          </a:scene3d>
          <a:sp3d>
            <a:bevelT w="114300" prst="hardEdge"/>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1" name="Picture 2"/>
          <p:cNvPicPr>
            <a:picLocks noChangeAspect="1" noChangeArrowheads="1"/>
          </p:cNvPicPr>
          <p:nvPr/>
        </p:nvPicPr>
        <p:blipFill>
          <a:blip r:embed="rId3">
            <a:extLst>
              <a:ext uri="{28A0092B-C50C-407E-A947-70E740481C1C}">
                <a14:useLocalDpi xmlns:a14="http://schemas.microsoft.com/office/drawing/2010/main" val="0"/>
              </a:ext>
            </a:extLst>
          </a:blip>
          <a:srcRect l="66206" b="51582"/>
          <a:stretch>
            <a:fillRect/>
          </a:stretch>
        </p:blipFill>
        <p:spPr bwMode="auto">
          <a:xfrm>
            <a:off x="6705600" y="3429000"/>
            <a:ext cx="1358900" cy="13223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4294967295"/>
          </p:nvPr>
        </p:nvSpPr>
        <p:spPr>
          <a:xfrm>
            <a:off x="6580188" y="6313488"/>
            <a:ext cx="1905000" cy="457200"/>
          </a:xfrm>
          <a:prstGeom prst="rect">
            <a:avLst/>
          </a:prstGeom>
        </p:spPr>
        <p:txBody>
          <a:bodyPr/>
          <a:lstStyle/>
          <a:p>
            <a:pPr>
              <a:defRPr/>
            </a:pPr>
            <a:fld id="{84AA7385-6C9A-4A88-938B-2FE730C6A5AE}" type="slidenum">
              <a:rPr lang="en-US" smtClean="0"/>
              <a:pPr>
                <a:defRPr/>
              </a:pPr>
              <a:t>34</a:t>
            </a:fld>
            <a:endParaRPr lang="en-US" dirty="0"/>
          </a:p>
        </p:txBody>
      </p:sp>
      <p:pic>
        <p:nvPicPr>
          <p:cNvPr id="50183" name="Picture 3" descr="E:\images.jpg"/>
          <p:cNvPicPr>
            <a:picLocks noChangeAspect="1" noChangeArrowheads="1"/>
          </p:cNvPicPr>
          <p:nvPr/>
        </p:nvPicPr>
        <p:blipFill>
          <a:blip r:embed="rId4">
            <a:extLst>
              <a:ext uri="{28A0092B-C50C-407E-A947-70E740481C1C}">
                <a14:useLocalDpi xmlns:a14="http://schemas.microsoft.com/office/drawing/2010/main" val="0"/>
              </a:ext>
            </a:extLst>
          </a:blip>
          <a:srcRect t="14568" r="50000" b="23241"/>
          <a:stretch>
            <a:fillRect/>
          </a:stretch>
        </p:blipFill>
        <p:spPr bwMode="auto">
          <a:xfrm>
            <a:off x="6705600" y="4989513"/>
            <a:ext cx="13589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4654082"/>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ltLang="en-US" dirty="0"/>
              <a:t>Other Common Drug Cocktails</a:t>
            </a:r>
          </a:p>
        </p:txBody>
      </p:sp>
      <p:sp>
        <p:nvSpPr>
          <p:cNvPr id="51203" name="Content Placeholder 2"/>
          <p:cNvSpPr>
            <a:spLocks noGrp="1"/>
          </p:cNvSpPr>
          <p:nvPr>
            <p:ph sz="half" idx="1"/>
          </p:nvPr>
        </p:nvSpPr>
        <p:spPr>
          <a:xfrm>
            <a:off x="685800" y="2590800"/>
            <a:ext cx="3810000" cy="3505200"/>
          </a:xfrm>
        </p:spPr>
        <p:txBody>
          <a:bodyPr/>
          <a:lstStyle/>
          <a:p>
            <a:r>
              <a:rPr lang="en-US" altLang="en-US" dirty="0"/>
              <a:t>Soma + codeine =  “Soma coma”</a:t>
            </a:r>
          </a:p>
          <a:p>
            <a:r>
              <a:rPr lang="en-US" altLang="en-US" dirty="0"/>
              <a:t>Always changing</a:t>
            </a:r>
          </a:p>
          <a:p>
            <a:endParaRPr lang="en-US" altLang="en-US" dirty="0"/>
          </a:p>
          <a:p>
            <a:r>
              <a:rPr lang="en-US" altLang="en-US" dirty="0"/>
              <a:t>Gabapentin abuse</a:t>
            </a:r>
          </a:p>
        </p:txBody>
      </p:sp>
      <p:pic>
        <p:nvPicPr>
          <p:cNvPr id="51204"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181600" y="3009900"/>
            <a:ext cx="2743200" cy="2057400"/>
          </a:xfrm>
          <a:extLs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Tree>
    <p:extLst>
      <p:ext uri="{BB962C8B-B14F-4D97-AF65-F5344CB8AC3E}">
        <p14:creationId xmlns:p14="http://schemas.microsoft.com/office/powerpoint/2010/main" val="22322260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a:xfrm>
            <a:off x="685800" y="762001"/>
            <a:ext cx="7772400" cy="990599"/>
          </a:xfrm>
        </p:spPr>
        <p:txBody>
          <a:bodyPr>
            <a:normAutofit/>
          </a:bodyPr>
          <a:lstStyle/>
          <a:p>
            <a:r>
              <a:rPr lang="en-US" altLang="en-US" sz="4900" dirty="0" smtClean="0"/>
              <a:t>Propofol</a:t>
            </a:r>
            <a:endParaRPr lang="en-US" altLang="en-US" sz="3200" dirty="0" smtClean="0"/>
          </a:p>
        </p:txBody>
      </p:sp>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1905000"/>
            <a:ext cx="2622015"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5800" y="6248400"/>
            <a:ext cx="2644763" cy="369332"/>
          </a:xfrm>
          <a:prstGeom prst="rect">
            <a:avLst/>
          </a:prstGeom>
          <a:noFill/>
        </p:spPr>
        <p:txBody>
          <a:bodyPr wrap="none" rtlCol="0">
            <a:spAutoFit/>
          </a:bodyPr>
          <a:lstStyle/>
          <a:p>
            <a:r>
              <a:rPr lang="en-US" dirty="0" smtClean="0"/>
              <a:t>Source: Los Angeles Times</a:t>
            </a:r>
            <a:endParaRPr lang="en-US" dirty="0"/>
          </a:p>
        </p:txBody>
      </p:sp>
    </p:spTree>
    <p:extLst>
      <p:ext uri="{BB962C8B-B14F-4D97-AF65-F5344CB8AC3E}">
        <p14:creationId xmlns:p14="http://schemas.microsoft.com/office/powerpoint/2010/main" val="3875254386"/>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p:txBody>
          <a:bodyPr>
            <a:normAutofit/>
          </a:bodyPr>
          <a:lstStyle/>
          <a:p>
            <a:r>
              <a:rPr lang="en-US" altLang="en-US" sz="4900" dirty="0" smtClean="0"/>
              <a:t>Propofol</a:t>
            </a:r>
            <a:endParaRPr lang="en-US" altLang="en-US" sz="3200" dirty="0" smtClean="0"/>
          </a:p>
        </p:txBody>
      </p:sp>
      <p:sp>
        <p:nvSpPr>
          <p:cNvPr id="4" name="Content Placeholder 3"/>
          <p:cNvSpPr>
            <a:spLocks noGrp="1"/>
          </p:cNvSpPr>
          <p:nvPr>
            <p:ph sz="half" idx="1"/>
          </p:nvPr>
        </p:nvSpPr>
        <p:spPr/>
        <p:txBody>
          <a:bodyPr>
            <a:normAutofit fontScale="92500" lnSpcReduction="10000"/>
          </a:bodyPr>
          <a:lstStyle/>
          <a:p>
            <a:r>
              <a:rPr lang="en-US" sz="2400" dirty="0" smtClean="0"/>
              <a:t>Non-controlled substance</a:t>
            </a:r>
          </a:p>
          <a:p>
            <a:r>
              <a:rPr lang="en-US" sz="2400" dirty="0" smtClean="0"/>
              <a:t>DEA’s authority limited to controlled substances only</a:t>
            </a:r>
          </a:p>
          <a:p>
            <a:r>
              <a:rPr lang="en-US" sz="2400" dirty="0" smtClean="0"/>
              <a:t>FDA determines medicines</a:t>
            </a:r>
          </a:p>
          <a:p>
            <a:r>
              <a:rPr lang="en-US" sz="2400" dirty="0" smtClean="0"/>
              <a:t>DEA’s role primarily drug security, diversion &amp; abuse</a:t>
            </a:r>
          </a:p>
          <a:p>
            <a:r>
              <a:rPr lang="en-US" sz="2400" dirty="0" smtClean="0"/>
              <a:t>Liquid drug diversion</a:t>
            </a:r>
          </a:p>
          <a:p>
            <a:r>
              <a:rPr lang="en-US" sz="2400" dirty="0" smtClean="0"/>
              <a:t>Tramadol scheduling in 2014</a:t>
            </a:r>
          </a:p>
          <a:p>
            <a:r>
              <a:rPr lang="en-US" sz="2400" dirty="0" smtClean="0"/>
              <a:t>Eight factor analysis, DEA &amp; FDA</a:t>
            </a:r>
          </a:p>
          <a:p>
            <a:r>
              <a:rPr lang="en-US" sz="2400" dirty="0" smtClean="0"/>
              <a:t>Recordkeeping?</a:t>
            </a:r>
          </a:p>
          <a:p>
            <a:r>
              <a:rPr lang="en-US" sz="2400" dirty="0"/>
              <a:t>Propofol future?</a:t>
            </a:r>
          </a:p>
          <a:p>
            <a:endParaRPr lang="en-US" dirty="0"/>
          </a:p>
        </p:txBody>
      </p:sp>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1828800"/>
            <a:ext cx="2622015"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181600" y="6248400"/>
            <a:ext cx="2645386" cy="646331"/>
          </a:xfrm>
          <a:prstGeom prst="rect">
            <a:avLst/>
          </a:prstGeom>
          <a:noFill/>
        </p:spPr>
        <p:txBody>
          <a:bodyPr wrap="square" rtlCol="0">
            <a:spAutoFit/>
          </a:bodyPr>
          <a:lstStyle/>
          <a:p>
            <a:r>
              <a:rPr lang="en-US" dirty="0" smtClean="0"/>
              <a:t>                                                                                      Source: Los Angeles Times</a:t>
            </a:r>
            <a:endParaRPr lang="en-US" dirty="0"/>
          </a:p>
        </p:txBody>
      </p:sp>
      <p:sp>
        <p:nvSpPr>
          <p:cNvPr id="5" name="TextBox 4"/>
          <p:cNvSpPr txBox="1"/>
          <p:nvPr/>
        </p:nvSpPr>
        <p:spPr>
          <a:xfrm>
            <a:off x="381000" y="6019800"/>
            <a:ext cx="6915918" cy="369332"/>
          </a:xfrm>
          <a:prstGeom prst="rect">
            <a:avLst/>
          </a:prstGeom>
          <a:noFill/>
        </p:spPr>
        <p:txBody>
          <a:bodyPr wrap="square" rtlCol="0">
            <a:spAutoFit/>
          </a:bodyPr>
          <a:lstStyle/>
          <a:p>
            <a:r>
              <a:rPr lang="en-US" dirty="0">
                <a:hlinkClick r:id="rId3"/>
              </a:rPr>
              <a:t>https://</a:t>
            </a:r>
            <a:r>
              <a:rPr lang="en-US" dirty="0" smtClean="0">
                <a:hlinkClick r:id="rId3"/>
              </a:rPr>
              <a:t>www.deadiversion.usdoj.gov/fed_regs/rules/2014/fr0702.htm</a:t>
            </a:r>
            <a:r>
              <a:rPr lang="en-US" dirty="0" smtClean="0"/>
              <a:t> </a:t>
            </a:r>
            <a:endParaRPr lang="en-US" dirty="0"/>
          </a:p>
        </p:txBody>
      </p:sp>
    </p:spTree>
    <p:extLst>
      <p:ext uri="{BB962C8B-B14F-4D97-AF65-F5344CB8AC3E}">
        <p14:creationId xmlns:p14="http://schemas.microsoft.com/office/powerpoint/2010/main" val="611225795"/>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Key ASC Drugs</a:t>
            </a:r>
            <a:endParaRPr lang="en-US" dirty="0"/>
          </a:p>
        </p:txBody>
      </p:sp>
      <p:sp>
        <p:nvSpPr>
          <p:cNvPr id="3" name="Content Placeholder 2"/>
          <p:cNvSpPr>
            <a:spLocks noGrp="1"/>
          </p:cNvSpPr>
          <p:nvPr>
            <p:ph sz="half" idx="1"/>
          </p:nvPr>
        </p:nvSpPr>
        <p:spPr>
          <a:xfrm>
            <a:off x="457200" y="1981200"/>
            <a:ext cx="4038600" cy="4144963"/>
          </a:xfrm>
        </p:spPr>
        <p:txBody>
          <a:bodyPr/>
          <a:lstStyle/>
          <a:p>
            <a:r>
              <a:rPr lang="en-US" dirty="0" smtClean="0"/>
              <a:t>It will always be about the opioid syringes</a:t>
            </a:r>
          </a:p>
          <a:p>
            <a:r>
              <a:rPr lang="en-US" dirty="0" smtClean="0"/>
              <a:t>Fentanyl, oxycodone, etc.</a:t>
            </a:r>
          </a:p>
          <a:p>
            <a:r>
              <a:rPr lang="en-US" dirty="0" smtClean="0"/>
              <a:t>And the benzodiazepines – Versed, etc.</a:t>
            </a:r>
            <a:endParaRPr lang="en-US" dirty="0"/>
          </a:p>
        </p:txBody>
      </p:sp>
      <p:pic>
        <p:nvPicPr>
          <p:cNvPr id="9218"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1676400"/>
            <a:ext cx="4038600" cy="2691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648200"/>
            <a:ext cx="2743200" cy="16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50346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Common Drug Abuser Characteristics </a:t>
            </a:r>
            <a:endParaRPr lang="en-US" dirty="0"/>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6831" y="2438400"/>
            <a:ext cx="6203023"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6026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3366"/>
                </a:solidFill>
              </a:rPr>
              <a:t>Learning Objectives </a:t>
            </a:r>
          </a:p>
        </p:txBody>
      </p:sp>
      <p:sp>
        <p:nvSpPr>
          <p:cNvPr id="3" name="Content Placeholder 2"/>
          <p:cNvSpPr>
            <a:spLocks noGrp="1"/>
          </p:cNvSpPr>
          <p:nvPr>
            <p:ph idx="1"/>
          </p:nvPr>
        </p:nvSpPr>
        <p:spPr>
          <a:xfrm>
            <a:off x="457200" y="1798637"/>
            <a:ext cx="8229600" cy="4525963"/>
          </a:xfrm>
        </p:spPr>
        <p:txBody>
          <a:bodyPr>
            <a:normAutofit lnSpcReduction="10000"/>
          </a:bodyPr>
          <a:lstStyle/>
          <a:p>
            <a:r>
              <a:rPr lang="en-US" dirty="0" smtClean="0"/>
              <a:t>Describe common drug diversion methods involving controlled substances and the risks they pose to your healthcare facility.</a:t>
            </a:r>
          </a:p>
          <a:p>
            <a:r>
              <a:rPr lang="en-US" dirty="0" smtClean="0"/>
              <a:t>Identify </a:t>
            </a:r>
            <a:r>
              <a:rPr lang="en-US" dirty="0"/>
              <a:t>important controlled substance security and techniques to prepare to prevent drug diversion.</a:t>
            </a:r>
          </a:p>
          <a:p>
            <a:r>
              <a:rPr lang="en-US" dirty="0" smtClean="0"/>
              <a:t>Recognize </a:t>
            </a:r>
            <a:r>
              <a:rPr lang="en-US" dirty="0"/>
              <a:t>practical strategies and tips to reduce opioid risk at your ASC while complying with federal law.</a:t>
            </a:r>
          </a:p>
          <a:p>
            <a:endParaRPr lang="en-US" dirty="0"/>
          </a:p>
        </p:txBody>
      </p:sp>
    </p:spTree>
    <p:extLst>
      <p:ext uri="{BB962C8B-B14F-4D97-AF65-F5344CB8AC3E}">
        <p14:creationId xmlns:p14="http://schemas.microsoft.com/office/powerpoint/2010/main" val="40922807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Common Drug Abuser Characteristics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They are not easily noticed and skilled at hiding their activity.</a:t>
            </a:r>
            <a:endParaRPr lang="en-US" dirty="0"/>
          </a:p>
          <a:p>
            <a:r>
              <a:rPr lang="en-US" dirty="0" smtClean="0"/>
              <a:t>They </a:t>
            </a:r>
            <a:r>
              <a:rPr lang="en-US" dirty="0"/>
              <a:t>are often the best workers who come in early, stay late, and volunteer to do extra work.  </a:t>
            </a:r>
            <a:endParaRPr lang="en-US" dirty="0" smtClean="0"/>
          </a:p>
          <a:p>
            <a:r>
              <a:rPr lang="en-US" dirty="0" smtClean="0"/>
              <a:t>Only </a:t>
            </a:r>
            <a:r>
              <a:rPr lang="en-US" dirty="0"/>
              <a:t>workers with access to drugs divert them. Not true. </a:t>
            </a:r>
            <a:endParaRPr lang="en-US" dirty="0" smtClean="0"/>
          </a:p>
          <a:p>
            <a:r>
              <a:rPr lang="en-US" dirty="0" smtClean="0"/>
              <a:t>While </a:t>
            </a:r>
            <a:r>
              <a:rPr lang="en-US" dirty="0"/>
              <a:t>it's mostly nurses who divert drugs because their numbers are so large, people in every job description in the Mayo system have been caught diverting </a:t>
            </a:r>
            <a:r>
              <a:rPr lang="en-US" dirty="0" smtClean="0"/>
              <a:t>drugs.</a:t>
            </a:r>
            <a:endParaRPr lang="en-US" dirty="0"/>
          </a:p>
          <a:p>
            <a:endParaRPr lang="en-US" dirty="0"/>
          </a:p>
        </p:txBody>
      </p:sp>
    </p:spTree>
    <p:extLst>
      <p:ext uri="{BB962C8B-B14F-4D97-AF65-F5344CB8AC3E}">
        <p14:creationId xmlns:p14="http://schemas.microsoft.com/office/powerpoint/2010/main" val="3498807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Justice Department Announces Settlement Agreement with Seattle Cancer Care Alliance Over Pharmacy Control </a:t>
            </a:r>
            <a:r>
              <a:rPr lang="en-US" sz="2400" dirty="0" smtClean="0"/>
              <a:t>Failures</a:t>
            </a:r>
            <a:br>
              <a:rPr lang="en-US" sz="2400" dirty="0" smtClean="0"/>
            </a:br>
            <a:r>
              <a:rPr lang="en-US" sz="1800" dirty="0" smtClean="0"/>
              <a:t>July 7, 2016</a:t>
            </a:r>
            <a:r>
              <a:rPr lang="en-US" sz="1800" dirty="0"/>
              <a:t/>
            </a:r>
            <a:br>
              <a:rPr lang="en-US" sz="1800" dirty="0"/>
            </a:br>
            <a:endParaRPr lang="en-US" sz="2400" dirty="0"/>
          </a:p>
        </p:txBody>
      </p:sp>
      <p:sp>
        <p:nvSpPr>
          <p:cNvPr id="3" name="Content Placeholder 2"/>
          <p:cNvSpPr>
            <a:spLocks noGrp="1"/>
          </p:cNvSpPr>
          <p:nvPr>
            <p:ph sz="half" idx="1"/>
          </p:nvPr>
        </p:nvSpPr>
        <p:spPr/>
        <p:txBody>
          <a:bodyPr>
            <a:normAutofit fontScale="47500" lnSpcReduction="20000"/>
          </a:bodyPr>
          <a:lstStyle/>
          <a:p>
            <a:endParaRPr lang="en-US" dirty="0"/>
          </a:p>
          <a:p>
            <a:pPr marL="0" indent="0">
              <a:buNone/>
            </a:pPr>
            <a:r>
              <a:rPr lang="en-US" dirty="0" smtClean="0"/>
              <a:t>WASHINGTON </a:t>
            </a:r>
            <a:r>
              <a:rPr lang="en-US" dirty="0"/>
              <a:t>- The Department of Justice announced today that it has reached a settlement with Seattle Cancer Care Alliance (SCCA) relating to losses of more than 96,000 pills of oxycodone between 2011 and 2013.  SCCA self-reported the diversions after discovering that a nurse employed at the cancer care center had used falsified and altered prescriptions to divert oxycodone from SCCA’s on-site pharmacy.  </a:t>
            </a:r>
            <a:endParaRPr lang="en-US" dirty="0" smtClean="0"/>
          </a:p>
          <a:p>
            <a:pPr marL="0" indent="0">
              <a:buNone/>
            </a:pPr>
            <a:endParaRPr lang="en-US" dirty="0" smtClean="0"/>
          </a:p>
          <a:p>
            <a:pPr marL="0" indent="0">
              <a:buNone/>
            </a:pPr>
            <a:r>
              <a:rPr lang="en-US" dirty="0" smtClean="0"/>
              <a:t>The </a:t>
            </a:r>
            <a:r>
              <a:rPr lang="en-US" dirty="0"/>
              <a:t>nurse conducted the scheme by drafting prescriptions for patients who were formerly receiving care at the center, obtaining physician signatures on those prescriptions, and then altering the prescriptions to reflect higher quantities and doses before transmitting them to the on-site pharmacy to be filled.  </a:t>
            </a:r>
            <a:endParaRPr lang="en-US" dirty="0" smtClean="0"/>
          </a:p>
          <a:p>
            <a:pPr marL="0" indent="0">
              <a:buNone/>
            </a:pPr>
            <a:endParaRPr lang="en-US" dirty="0" smtClean="0"/>
          </a:p>
          <a:p>
            <a:pPr marL="0" indent="0">
              <a:buNone/>
            </a:pPr>
            <a:r>
              <a:rPr lang="en-US" dirty="0" smtClean="0"/>
              <a:t>The </a:t>
            </a:r>
            <a:r>
              <a:rPr lang="en-US" dirty="0"/>
              <a:t>nurse would then pick up the controlled substances from the pharmacy under the guise that she was doing so as a service to the patient.  Once her scheme was discovered, SCCA terminated the nurse’s employment.  She subsequently took her own life.</a:t>
            </a:r>
          </a:p>
          <a:p>
            <a:endParaRPr lang="en-US" dirty="0"/>
          </a:p>
        </p:txBody>
      </p:sp>
      <p:sp>
        <p:nvSpPr>
          <p:cNvPr id="4" name="TextBox 3"/>
          <p:cNvSpPr txBox="1"/>
          <p:nvPr/>
        </p:nvSpPr>
        <p:spPr>
          <a:xfrm>
            <a:off x="304800" y="6400800"/>
            <a:ext cx="8221225" cy="276999"/>
          </a:xfrm>
          <a:prstGeom prst="rect">
            <a:avLst/>
          </a:prstGeom>
          <a:noFill/>
        </p:spPr>
        <p:txBody>
          <a:bodyPr wrap="none" rtlCol="0">
            <a:spAutoFit/>
          </a:bodyPr>
          <a:lstStyle/>
          <a:p>
            <a:r>
              <a:rPr lang="en-US" sz="1200" dirty="0">
                <a:hlinkClick r:id="rId2"/>
              </a:rPr>
              <a:t>https://</a:t>
            </a:r>
            <a:r>
              <a:rPr lang="en-US" sz="1200" dirty="0" smtClean="0">
                <a:hlinkClick r:id="rId2"/>
              </a:rPr>
              <a:t>www.justice.gov/usao-wdwa/pr/justice-department-announces-settlement-agreement-seattle-cancer-care-alliance-over</a:t>
            </a:r>
            <a:r>
              <a:rPr lang="en-US" sz="1200" dirty="0" smtClean="0"/>
              <a:t> </a:t>
            </a:r>
            <a:endParaRPr lang="en-US" dirty="0"/>
          </a:p>
        </p:txBody>
      </p:sp>
      <p:pic>
        <p:nvPicPr>
          <p:cNvPr id="2050"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2533550"/>
            <a:ext cx="4038600" cy="2659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48154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Common Drug Abuser Characteristics </a:t>
            </a:r>
            <a:endParaRPr lang="en-US" dirty="0"/>
          </a:p>
        </p:txBody>
      </p:sp>
      <p:sp>
        <p:nvSpPr>
          <p:cNvPr id="3" name="Content Placeholder 2"/>
          <p:cNvSpPr>
            <a:spLocks noGrp="1"/>
          </p:cNvSpPr>
          <p:nvPr>
            <p:ph sz="half" idx="1"/>
          </p:nvPr>
        </p:nvSpPr>
        <p:spPr/>
        <p:txBody>
          <a:bodyPr>
            <a:normAutofit fontScale="77500" lnSpcReduction="20000"/>
          </a:bodyPr>
          <a:lstStyle/>
          <a:p>
            <a:r>
              <a:rPr lang="en-US" dirty="0" smtClean="0"/>
              <a:t>Appearing at work on their day off.</a:t>
            </a:r>
          </a:p>
          <a:p>
            <a:r>
              <a:rPr lang="en-US" dirty="0" smtClean="0"/>
              <a:t>Volunteering to administer drugs to patients.</a:t>
            </a:r>
          </a:p>
          <a:p>
            <a:r>
              <a:rPr lang="en-US" u="sng" dirty="0" smtClean="0"/>
              <a:t>Frequent trips to bathroom or locker room after administering of CS’s</a:t>
            </a:r>
            <a:r>
              <a:rPr lang="en-US" dirty="0" smtClean="0"/>
              <a:t>. </a:t>
            </a:r>
          </a:p>
          <a:p>
            <a:r>
              <a:rPr lang="en-US" dirty="0" smtClean="0"/>
              <a:t>Unexplained absences from work station.</a:t>
            </a:r>
          </a:p>
          <a:p>
            <a:r>
              <a:rPr lang="en-US" dirty="0" smtClean="0"/>
              <a:t>Falling asleep at work.</a:t>
            </a:r>
          </a:p>
          <a:p>
            <a:r>
              <a:rPr lang="en-US" dirty="0" smtClean="0"/>
              <a:t>Mood swings.</a:t>
            </a:r>
          </a:p>
          <a:p>
            <a:r>
              <a:rPr lang="en-US" dirty="0" smtClean="0"/>
              <a:t>Increasing absenteeism. </a:t>
            </a:r>
          </a:p>
          <a:p>
            <a:r>
              <a:rPr lang="en-US" dirty="0" smtClean="0"/>
              <a:t>Preferring night shifts.</a:t>
            </a:r>
          </a:p>
          <a:p>
            <a:r>
              <a:rPr lang="en-US" dirty="0" smtClean="0"/>
              <a:t>The heroin effect.</a:t>
            </a:r>
            <a:endParaRPr lang="en-US" dirty="0"/>
          </a:p>
        </p:txBody>
      </p:sp>
      <p:pic>
        <p:nvPicPr>
          <p:cNvPr id="102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2518017"/>
            <a:ext cx="4038600" cy="2690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77599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Common Drug Abuser Characteristics</a:t>
            </a:r>
            <a:br>
              <a:rPr lang="en-US" dirty="0" smtClean="0"/>
            </a:br>
            <a:r>
              <a:rPr lang="en-US" sz="3100" dirty="0" smtClean="0"/>
              <a:t>per DEA</a:t>
            </a:r>
            <a:r>
              <a:rPr lang="en-US" sz="1800" dirty="0" smtClean="0"/>
              <a:t> </a:t>
            </a:r>
            <a:endParaRPr lang="en-US" sz="3100" dirty="0"/>
          </a:p>
        </p:txBody>
      </p:sp>
      <p:sp>
        <p:nvSpPr>
          <p:cNvPr id="5" name="Content Placeholder 2"/>
          <p:cNvSpPr>
            <a:spLocks noGrp="1"/>
          </p:cNvSpPr>
          <p:nvPr>
            <p:ph idx="1"/>
          </p:nvPr>
        </p:nvSpPr>
        <p:spPr>
          <a:xfrm>
            <a:off x="457200" y="1828801"/>
            <a:ext cx="8229600" cy="4038600"/>
          </a:xfrm>
        </p:spPr>
        <p:txBody>
          <a:bodyPr>
            <a:normAutofit fontScale="25000" lnSpcReduction="20000"/>
          </a:bodyPr>
          <a:lstStyle/>
          <a:p>
            <a:r>
              <a:rPr lang="en-US" dirty="0" smtClean="0"/>
              <a:t>Work </a:t>
            </a:r>
            <a:r>
              <a:rPr lang="en-US" dirty="0"/>
              <a:t>absenteeism – absences without notification and an excessive number of sick days used;</a:t>
            </a:r>
            <a:br>
              <a:rPr lang="en-US" dirty="0"/>
            </a:br>
            <a:endParaRPr lang="en-US" sz="3600" dirty="0"/>
          </a:p>
          <a:p>
            <a:r>
              <a:rPr lang="en-US" sz="3600" dirty="0"/>
              <a:t>Frequent disappearances from the work site, having long unexplained absences, making improbable excuses and taking frequent or long trips to the bathroom or to the stockroom where drugs are kept;</a:t>
            </a:r>
            <a:br>
              <a:rPr lang="en-US" sz="3600" dirty="0"/>
            </a:br>
            <a:endParaRPr lang="en-US" sz="3600" dirty="0"/>
          </a:p>
          <a:p>
            <a:r>
              <a:rPr lang="en-US" sz="3600" dirty="0"/>
              <a:t>Excessive amounts of time spent near a drug supply. They volunteer for overtime and are at work when not scheduled to be there;</a:t>
            </a:r>
            <a:br>
              <a:rPr lang="en-US" sz="3600" dirty="0"/>
            </a:br>
            <a:endParaRPr lang="en-US" sz="3600" dirty="0"/>
          </a:p>
          <a:p>
            <a:r>
              <a:rPr lang="en-US" sz="3600" dirty="0"/>
              <a:t>Unreliability in keeping appointments and meeting deadlines;</a:t>
            </a:r>
            <a:br>
              <a:rPr lang="en-US" sz="3600" dirty="0"/>
            </a:br>
            <a:endParaRPr lang="en-US" sz="3600" dirty="0"/>
          </a:p>
          <a:p>
            <a:r>
              <a:rPr lang="en-US" sz="3600" dirty="0"/>
              <a:t>Work performance which alternates between periods of high and low productivity and may suffer from mistakes made due to inattention, poor judgment and bad decisions;</a:t>
            </a:r>
            <a:br>
              <a:rPr lang="en-US" sz="3600" dirty="0"/>
            </a:br>
            <a:endParaRPr lang="en-US" sz="3600" dirty="0"/>
          </a:p>
          <a:p>
            <a:r>
              <a:rPr lang="en-US" sz="3600" dirty="0"/>
              <a:t>Confusion, memory loss, and difficulty concentrating or recalling details and instructions. Ordinary tasks require greater effort and consume more time;</a:t>
            </a:r>
            <a:br>
              <a:rPr lang="en-US" sz="3600" dirty="0"/>
            </a:br>
            <a:endParaRPr lang="en-US" sz="3600" dirty="0"/>
          </a:p>
          <a:p>
            <a:r>
              <a:rPr lang="en-US" sz="3600" dirty="0"/>
              <a:t>Interpersonal relations with colleagues, staff and patients suffer. Rarely admits errors or accepts blame for errors or oversights;</a:t>
            </a:r>
            <a:br>
              <a:rPr lang="en-US" sz="3600" dirty="0"/>
            </a:br>
            <a:endParaRPr lang="en-US" sz="3600" dirty="0"/>
          </a:p>
          <a:p>
            <a:r>
              <a:rPr lang="en-US" sz="3600" dirty="0"/>
              <a:t>Heavy "wastage" of drugs;</a:t>
            </a:r>
            <a:br>
              <a:rPr lang="en-US" sz="3600" dirty="0"/>
            </a:br>
            <a:endParaRPr lang="en-US" sz="3600" dirty="0"/>
          </a:p>
          <a:p>
            <a:r>
              <a:rPr lang="en-US" sz="3600" dirty="0"/>
              <a:t>Sloppy recordkeeping, suspect ledger entries and drug shortages;</a:t>
            </a:r>
            <a:br>
              <a:rPr lang="en-US" sz="3600" dirty="0"/>
            </a:br>
            <a:endParaRPr lang="en-US" sz="3600" dirty="0"/>
          </a:p>
          <a:p>
            <a:r>
              <a:rPr lang="en-US" sz="3600" dirty="0"/>
              <a:t>Inappropriate prescriptions for large narcotic doses;</a:t>
            </a:r>
            <a:br>
              <a:rPr lang="en-US" sz="3600" dirty="0"/>
            </a:br>
            <a:endParaRPr lang="en-US" sz="3600" dirty="0"/>
          </a:p>
          <a:p>
            <a:r>
              <a:rPr lang="en-US" sz="3600" dirty="0"/>
              <a:t>Insistence on personal administration of injected narcotics to patients;</a:t>
            </a:r>
            <a:br>
              <a:rPr lang="en-US" sz="3600" dirty="0"/>
            </a:br>
            <a:endParaRPr lang="en-US" sz="3600" dirty="0"/>
          </a:p>
          <a:p>
            <a:r>
              <a:rPr lang="en-US" sz="3600" dirty="0"/>
              <a:t>Progressive deterioration in personal appearance and hygiene;</a:t>
            </a:r>
            <a:br>
              <a:rPr lang="en-US" sz="3600" dirty="0"/>
            </a:br>
            <a:endParaRPr lang="en-US" sz="3600" dirty="0"/>
          </a:p>
          <a:p>
            <a:r>
              <a:rPr lang="en-US" sz="3600" dirty="0"/>
              <a:t>Uncharacteristic deterioration of handwriting and charting;</a:t>
            </a:r>
            <a:br>
              <a:rPr lang="en-US" sz="3600" dirty="0"/>
            </a:br>
            <a:endParaRPr lang="en-US" sz="3600" dirty="0"/>
          </a:p>
          <a:p>
            <a:r>
              <a:rPr lang="en-US" sz="3600" dirty="0"/>
              <a:t>Wearing long sleeves when inappropriate;</a:t>
            </a:r>
            <a:br>
              <a:rPr lang="en-US" sz="3600" dirty="0"/>
            </a:br>
            <a:endParaRPr lang="en-US" sz="3600" dirty="0"/>
          </a:p>
          <a:p>
            <a:r>
              <a:rPr lang="en-US" sz="3600" dirty="0"/>
              <a:t>Personality change - mood swings, anxiety, depression, lack of impulse control, suicidal thoughts or gestures;</a:t>
            </a:r>
            <a:br>
              <a:rPr lang="en-US" sz="3600" dirty="0"/>
            </a:br>
            <a:endParaRPr lang="en-US" sz="3600" dirty="0"/>
          </a:p>
          <a:p>
            <a:r>
              <a:rPr lang="en-US" sz="3600" dirty="0"/>
              <a:t>Patient and staff complaints about health care provider's changing attitude/behavior;</a:t>
            </a:r>
            <a:br>
              <a:rPr lang="en-US" sz="3600" dirty="0"/>
            </a:br>
            <a:endParaRPr lang="en-US" sz="3600" dirty="0"/>
          </a:p>
          <a:p>
            <a:r>
              <a:rPr lang="en-US" sz="3600" dirty="0"/>
              <a:t>Increasing personal and professional isolation</a:t>
            </a:r>
            <a:r>
              <a:rPr lang="en-US" sz="3600" dirty="0" smtClean="0"/>
              <a:t>.</a:t>
            </a:r>
            <a:endParaRPr lang="en-US" sz="3600" dirty="0"/>
          </a:p>
        </p:txBody>
      </p:sp>
      <p:sp>
        <p:nvSpPr>
          <p:cNvPr id="3" name="TextBox 2"/>
          <p:cNvSpPr txBox="1"/>
          <p:nvPr/>
        </p:nvSpPr>
        <p:spPr>
          <a:xfrm>
            <a:off x="228600" y="6324600"/>
            <a:ext cx="6612989" cy="369332"/>
          </a:xfrm>
          <a:prstGeom prst="rect">
            <a:avLst/>
          </a:prstGeom>
          <a:noFill/>
        </p:spPr>
        <p:txBody>
          <a:bodyPr wrap="square" rtlCol="0">
            <a:spAutoFit/>
          </a:bodyPr>
          <a:lstStyle/>
          <a:p>
            <a:r>
              <a:rPr lang="en-US" dirty="0">
                <a:hlinkClick r:id="rId2"/>
              </a:rPr>
              <a:t>https://</a:t>
            </a:r>
            <a:r>
              <a:rPr lang="en-US" dirty="0" smtClean="0">
                <a:hlinkClick r:id="rId2"/>
              </a:rPr>
              <a:t>www.deadiversion.usdoj.gov/pubs/brochures/drug_hc.htm</a:t>
            </a:r>
            <a:r>
              <a:rPr lang="en-US" dirty="0" smtClean="0"/>
              <a:t>  </a:t>
            </a:r>
            <a:endParaRPr lang="en-US" dirty="0"/>
          </a:p>
        </p:txBody>
      </p:sp>
    </p:spTree>
    <p:extLst>
      <p:ext uri="{BB962C8B-B14F-4D97-AF65-F5344CB8AC3E}">
        <p14:creationId xmlns:p14="http://schemas.microsoft.com/office/powerpoint/2010/main" val="19714732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Walk Me Through Some </a:t>
            </a:r>
            <a:r>
              <a:rPr lang="en-US" dirty="0" smtClean="0"/>
              <a:t>More Case </a:t>
            </a:r>
            <a:r>
              <a:rPr lang="en-US" dirty="0"/>
              <a:t>Studies</a:t>
            </a:r>
          </a:p>
        </p:txBody>
      </p:sp>
      <p:pic>
        <p:nvPicPr>
          <p:cNvPr id="11266" name="Picture 2" descr="C:\Users\Natalie\Desktop\PDC Start UP\IRed flags and docs.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100" y="2338915"/>
            <a:ext cx="7163800" cy="3810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1477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#1</a:t>
            </a:r>
          </a:p>
        </p:txBody>
      </p:sp>
      <p:pic>
        <p:nvPicPr>
          <p:cNvPr id="1024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2057400"/>
            <a:ext cx="623701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02269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FD2A28-4D24-7944-ACEA-1AD58E17A911}"/>
              </a:ext>
            </a:extLst>
          </p:cNvPr>
          <p:cNvSpPr>
            <a:spLocks noGrp="1"/>
          </p:cNvSpPr>
          <p:nvPr>
            <p:ph type="title"/>
          </p:nvPr>
        </p:nvSpPr>
        <p:spPr>
          <a:xfrm>
            <a:off x="425670" y="246174"/>
            <a:ext cx="6710937" cy="1482141"/>
          </a:xfrm>
        </p:spPr>
        <p:txBody>
          <a:bodyPr>
            <a:normAutofit/>
          </a:bodyPr>
          <a:lstStyle/>
          <a:p>
            <a:r>
              <a:rPr lang="en-US" sz="4000" dirty="0"/>
              <a:t>Multi-state Hepatitis Outbreak</a:t>
            </a:r>
            <a:r>
              <a:rPr lang="en-US" sz="4900" dirty="0"/>
              <a:t>  </a:t>
            </a:r>
            <a:r>
              <a:rPr lang="en-US" dirty="0"/>
              <a:t/>
            </a:r>
            <a:br>
              <a:rPr lang="en-US" dirty="0"/>
            </a:br>
            <a:r>
              <a:rPr lang="en-US" sz="3100" dirty="0"/>
              <a:t>2011</a:t>
            </a:r>
            <a:endParaRPr lang="en-US" sz="3600" dirty="0"/>
          </a:p>
        </p:txBody>
      </p:sp>
      <p:sp>
        <p:nvSpPr>
          <p:cNvPr id="6" name="Content Placeholder 5">
            <a:extLst>
              <a:ext uri="{FF2B5EF4-FFF2-40B4-BE49-F238E27FC236}">
                <a16:creationId xmlns:a16="http://schemas.microsoft.com/office/drawing/2014/main" id="{7EC8DC8E-0E44-5143-B5BB-25CA4C0765B1}"/>
              </a:ext>
            </a:extLst>
          </p:cNvPr>
          <p:cNvSpPr>
            <a:spLocks noGrp="1"/>
          </p:cNvSpPr>
          <p:nvPr>
            <p:ph sz="half" idx="2"/>
          </p:nvPr>
        </p:nvSpPr>
        <p:spPr>
          <a:xfrm>
            <a:off x="425670" y="1728315"/>
            <a:ext cx="4474943" cy="4043836"/>
          </a:xfrm>
        </p:spPr>
        <p:txBody>
          <a:bodyPr>
            <a:normAutofit fontScale="70000" lnSpcReduction="20000"/>
          </a:bodyPr>
          <a:lstStyle/>
          <a:p>
            <a:r>
              <a:rPr lang="en-US" dirty="0"/>
              <a:t>David Kwiatkowski</a:t>
            </a:r>
          </a:p>
          <a:p>
            <a:r>
              <a:rPr lang="en-US" dirty="0"/>
              <a:t>A cardiac technologist in 18 hospitals in seven states before being hired at New Hampshire's Exeter Hospital in 2011. </a:t>
            </a:r>
          </a:p>
          <a:p>
            <a:r>
              <a:rPr lang="en-US" dirty="0"/>
              <a:t>Had moved from job to job despite being fired at least four times over allegations of drug use and theft. </a:t>
            </a:r>
          </a:p>
          <a:p>
            <a:r>
              <a:rPr lang="en-US" dirty="0"/>
              <a:t>Since his arrest last year, 46 people have been diagnosed with the same strain of hepatitis C he carries.</a:t>
            </a:r>
          </a:p>
          <a:p>
            <a:r>
              <a:rPr lang="en-US" dirty="0"/>
              <a:t>Kwiatkowski admitted stealing the injectable painkiller Fentanyl and replacing them with saline-filled syringes tainted with his blood.</a:t>
            </a:r>
          </a:p>
          <a:p>
            <a:r>
              <a:rPr lang="en-US" dirty="0"/>
              <a:t>Sentenced to 39 years in </a:t>
            </a:r>
            <a:r>
              <a:rPr lang="en-US" dirty="0" smtClean="0"/>
              <a:t>prison</a:t>
            </a:r>
          </a:p>
          <a:p>
            <a:r>
              <a:rPr lang="en-US" dirty="0" smtClean="0"/>
              <a:t>How a nurse defeated him</a:t>
            </a:r>
            <a:endParaRPr lang="en-US" dirty="0"/>
          </a:p>
        </p:txBody>
      </p:sp>
      <p:pic>
        <p:nvPicPr>
          <p:cNvPr id="9" name="Picture 2">
            <a:extLst>
              <a:ext uri="{FF2B5EF4-FFF2-40B4-BE49-F238E27FC236}">
                <a16:creationId xmlns:a16="http://schemas.microsoft.com/office/drawing/2014/main" id="{6F53537B-3A69-BB4C-89C1-5BA5C42130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4123" y="1728315"/>
            <a:ext cx="3416525" cy="18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a:extLst>
              <a:ext uri="{FF2B5EF4-FFF2-40B4-BE49-F238E27FC236}">
                <a16:creationId xmlns:a16="http://schemas.microsoft.com/office/drawing/2014/main" id="{8707364C-0197-4B47-8F3A-AE5B989120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3762" y="3659189"/>
            <a:ext cx="2737247" cy="2112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7200" y="6172200"/>
            <a:ext cx="8319200" cy="523220"/>
          </a:xfrm>
          <a:prstGeom prst="rect">
            <a:avLst/>
          </a:prstGeom>
          <a:noFill/>
        </p:spPr>
        <p:txBody>
          <a:bodyPr wrap="none" rtlCol="0">
            <a:spAutoFit/>
          </a:bodyPr>
          <a:lstStyle/>
          <a:p>
            <a:r>
              <a:rPr lang="en-US" sz="1400" dirty="0">
                <a:hlinkClick r:id="rId4"/>
              </a:rPr>
              <a:t>https://</a:t>
            </a:r>
            <a:r>
              <a:rPr lang="en-US" sz="1400" dirty="0" smtClean="0">
                <a:hlinkClick r:id="rId4"/>
              </a:rPr>
              <a:t>www.newsweek.com/2015/06/26/traveler-one-junkies-harrowing-journey-across-america-344125.html</a:t>
            </a:r>
            <a:endParaRPr lang="en-US" sz="1400" dirty="0" smtClean="0"/>
          </a:p>
          <a:p>
            <a:r>
              <a:rPr lang="en-US" sz="1400" dirty="0" smtClean="0"/>
              <a:t> </a:t>
            </a:r>
            <a:endParaRPr lang="en-US" sz="1400" dirty="0"/>
          </a:p>
        </p:txBody>
      </p:sp>
    </p:spTree>
    <p:extLst>
      <p:ext uri="{BB962C8B-B14F-4D97-AF65-F5344CB8AC3E}">
        <p14:creationId xmlns:p14="http://schemas.microsoft.com/office/powerpoint/2010/main" val="22184025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#2</a:t>
            </a:r>
          </a:p>
        </p:txBody>
      </p:sp>
      <p:pic>
        <p:nvPicPr>
          <p:cNvPr id="1126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1981200"/>
            <a:ext cx="5718572" cy="3812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84389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457200" y="457200"/>
            <a:ext cx="8229600" cy="914400"/>
          </a:xfrm>
        </p:spPr>
        <p:txBody>
          <a:bodyPr>
            <a:normAutofit fontScale="90000"/>
          </a:bodyPr>
          <a:lstStyle/>
          <a:p>
            <a:r>
              <a:rPr lang="en-US" sz="2700" b="1" dirty="0" smtClean="0"/>
              <a:t/>
            </a:r>
            <a:br>
              <a:rPr lang="en-US" sz="2700" b="1" dirty="0" smtClean="0"/>
            </a:br>
            <a:r>
              <a:rPr lang="en-US" sz="1600" b="1" dirty="0" smtClean="0"/>
              <a:t>Charles </a:t>
            </a:r>
            <a:r>
              <a:rPr lang="en-US" sz="1600" b="1" dirty="0"/>
              <a:t>City </a:t>
            </a:r>
            <a:r>
              <a:rPr lang="en-US" sz="1600" b="1" dirty="0" smtClean="0"/>
              <a:t>(Iowa) Nurse </a:t>
            </a:r>
            <a:r>
              <a:rPr lang="en-US" sz="1600" b="1" dirty="0"/>
              <a:t>Anesthetist Sentenced to Nearly Three Years in Federal Prison for Drug Tampering and Diversion </a:t>
            </a:r>
            <a:r>
              <a:rPr lang="en-US" sz="1600" b="1" dirty="0" smtClean="0"/>
              <a:t>Scheme</a:t>
            </a:r>
            <a:r>
              <a:rPr lang="en-US" altLang="en-US" sz="3600" dirty="0"/>
              <a:t/>
            </a:r>
            <a:br>
              <a:rPr lang="en-US" altLang="en-US" sz="3600" dirty="0"/>
            </a:br>
            <a:r>
              <a:rPr lang="en-US" altLang="en-US" sz="1800" dirty="0" smtClean="0"/>
              <a:t>May 29, 2020 </a:t>
            </a:r>
            <a:r>
              <a:rPr lang="en-US" altLang="en-US" dirty="0"/>
              <a:t/>
            </a:r>
            <a:br>
              <a:rPr lang="en-US" altLang="en-US" dirty="0"/>
            </a:br>
            <a:endParaRPr lang="en-US" altLang="en-US" sz="2400" u="sng" dirty="0"/>
          </a:p>
        </p:txBody>
      </p:sp>
      <p:sp>
        <p:nvSpPr>
          <p:cNvPr id="3" name="Content Placeholder 2"/>
          <p:cNvSpPr>
            <a:spLocks noGrp="1"/>
          </p:cNvSpPr>
          <p:nvPr>
            <p:ph sz="half" idx="1"/>
          </p:nvPr>
        </p:nvSpPr>
        <p:spPr>
          <a:xfrm>
            <a:off x="457200" y="1524000"/>
            <a:ext cx="4953000" cy="4602163"/>
          </a:xfrm>
        </p:spPr>
        <p:txBody>
          <a:bodyPr>
            <a:normAutofit fontScale="85000" lnSpcReduction="20000"/>
          </a:bodyPr>
          <a:lstStyle/>
          <a:p>
            <a:pPr marL="0" indent="0" algn="ctr">
              <a:buNone/>
              <a:defRPr/>
            </a:pPr>
            <a:r>
              <a:rPr lang="en-US" sz="2400" b="1" dirty="0"/>
              <a:t>Replaced Dozens of Vials of Fentanyl with Saline in a Hospital’s Surgery and Birthing Centers </a:t>
            </a:r>
            <a:endParaRPr lang="en-US" sz="2400" b="1" dirty="0" smtClean="0"/>
          </a:p>
          <a:p>
            <a:pPr marL="0" indent="0" algn="ctr">
              <a:buNone/>
              <a:defRPr/>
            </a:pPr>
            <a:endParaRPr lang="en-US" sz="2400" b="1" dirty="0"/>
          </a:p>
          <a:p>
            <a:pPr>
              <a:defRPr/>
            </a:pPr>
            <a:r>
              <a:rPr lang="en-US" sz="1600" dirty="0" smtClean="0"/>
              <a:t>From </a:t>
            </a:r>
            <a:r>
              <a:rPr lang="en-US" sz="1600" dirty="0"/>
              <a:t>February 2018 through September 7, 2018, </a:t>
            </a:r>
            <a:r>
              <a:rPr lang="en-US" sz="1600" dirty="0" smtClean="0"/>
              <a:t>Scott West </a:t>
            </a:r>
            <a:r>
              <a:rPr lang="en-US" sz="1600" dirty="0"/>
              <a:t>used his State of Iowa nursing licenses to gain access to two controlled substances, fentanyl and sufentanil, </a:t>
            </a:r>
            <a:r>
              <a:rPr lang="en-US" sz="1600" dirty="0" smtClean="0"/>
              <a:t>by perforating </a:t>
            </a:r>
            <a:r>
              <a:rPr lang="en-US" sz="1600" dirty="0"/>
              <a:t>tamper-proof paper around the vials, carefully opened the vials, </a:t>
            </a:r>
            <a:r>
              <a:rPr lang="en-US" sz="1600" dirty="0" smtClean="0"/>
              <a:t>replacing </a:t>
            </a:r>
            <a:r>
              <a:rPr lang="en-US" sz="1600" dirty="0"/>
              <a:t>the drugs in the vials with saline, </a:t>
            </a:r>
            <a:r>
              <a:rPr lang="en-US" sz="1600" dirty="0" smtClean="0"/>
              <a:t>gluing the </a:t>
            </a:r>
            <a:r>
              <a:rPr lang="en-US" sz="1600" dirty="0"/>
              <a:t>vials shut, and </a:t>
            </a:r>
            <a:r>
              <a:rPr lang="en-US" sz="1600" dirty="0" smtClean="0"/>
              <a:t>placing </a:t>
            </a:r>
            <a:r>
              <a:rPr lang="en-US" sz="1600" dirty="0"/>
              <a:t>the vials back in the </a:t>
            </a:r>
            <a:r>
              <a:rPr lang="en-US" sz="1600" dirty="0" smtClean="0"/>
              <a:t>hospital’s </a:t>
            </a:r>
            <a:r>
              <a:rPr lang="en-US" sz="1600" dirty="0"/>
              <a:t>secure dispensaries in the surgery and birthing centers</a:t>
            </a:r>
            <a:r>
              <a:rPr lang="en-US" sz="1600" dirty="0" smtClean="0"/>
              <a:t>.</a:t>
            </a:r>
          </a:p>
          <a:p>
            <a:pPr marL="0" indent="0">
              <a:buNone/>
              <a:defRPr/>
            </a:pPr>
            <a:endParaRPr lang="en-US" sz="1600" dirty="0" smtClean="0"/>
          </a:p>
          <a:p>
            <a:pPr>
              <a:defRPr/>
            </a:pPr>
            <a:r>
              <a:rPr lang="en-US" sz="1600" dirty="0"/>
              <a:t>The hospital discovered West’s scheme on September 7, 2018, when a hospital visitor discovered West passed out in a public bathroom. West had a rubber tourniquet and empty and full vials of propofol, another drug used in anesthesia, in his coat pocket. </a:t>
            </a:r>
            <a:endParaRPr lang="en-US" sz="1600" dirty="0" smtClean="0"/>
          </a:p>
          <a:p>
            <a:pPr>
              <a:defRPr/>
            </a:pPr>
            <a:endParaRPr lang="en-US" sz="1600" dirty="0" smtClean="0"/>
          </a:p>
          <a:p>
            <a:pPr>
              <a:defRPr/>
            </a:pPr>
            <a:r>
              <a:rPr lang="en-US" sz="1400" dirty="0"/>
              <a:t>A prior review of West’s obstetrics patients in 2018 revealed that one in four of West’s spinal anesthesia patients received narcotics that were insufficient to reduce labor pain, such that the women giving birth also required general anesthesia. </a:t>
            </a:r>
            <a:endParaRPr lang="en-US" sz="1600" dirty="0"/>
          </a:p>
        </p:txBody>
      </p:sp>
      <p:sp>
        <p:nvSpPr>
          <p:cNvPr id="2" name="TextBox 1"/>
          <p:cNvSpPr txBox="1"/>
          <p:nvPr/>
        </p:nvSpPr>
        <p:spPr>
          <a:xfrm>
            <a:off x="838199" y="6400800"/>
            <a:ext cx="7599068" cy="276999"/>
          </a:xfrm>
          <a:prstGeom prst="rect">
            <a:avLst/>
          </a:prstGeom>
          <a:noFill/>
        </p:spPr>
        <p:txBody>
          <a:bodyPr wrap="none" rtlCol="0">
            <a:spAutoFit/>
          </a:bodyPr>
          <a:lstStyle/>
          <a:p>
            <a:r>
              <a:rPr lang="en-US" sz="1200" dirty="0">
                <a:hlinkClick r:id="rId2"/>
              </a:rPr>
              <a:t>https://</a:t>
            </a:r>
            <a:r>
              <a:rPr lang="en-US" sz="1200" dirty="0" smtClean="0">
                <a:hlinkClick r:id="rId2"/>
              </a:rPr>
              <a:t>www.justice.gov/usao-ndia/pr/charles-city-nurse-anesthetist-sentenced-nearly-three-years-federal-prison-drug</a:t>
            </a:r>
            <a:r>
              <a:rPr lang="en-US" sz="1200" dirty="0" smtClean="0"/>
              <a:t> </a:t>
            </a:r>
            <a:endParaRPr lang="en-US" sz="1200" dirty="0"/>
          </a:p>
        </p:txBody>
      </p:sp>
      <p:pic>
        <p:nvPicPr>
          <p:cNvPr id="10242"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19800" y="2667000"/>
            <a:ext cx="2585358"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61755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a:t>
            </a:r>
            <a:r>
              <a:rPr lang="en-US" dirty="0" smtClean="0"/>
              <a:t>#3</a:t>
            </a:r>
            <a:endParaRPr lang="en-US" dirty="0"/>
          </a:p>
        </p:txBody>
      </p:sp>
      <p:pic>
        <p:nvPicPr>
          <p:cNvPr id="1229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1905000"/>
            <a:ext cx="5762022" cy="3834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7753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78268"/>
            <a:ext cx="8229600" cy="4193931"/>
          </a:xfrm>
        </p:spPr>
        <p:txBody>
          <a:bodyPr>
            <a:normAutofit lnSpcReduction="10000"/>
          </a:bodyPr>
          <a:lstStyle/>
          <a:p>
            <a:pPr>
              <a:buFont typeface="Arial" panose="020B0604020202020204" pitchFamily="34" charset="0"/>
              <a:buChar char="•"/>
            </a:pPr>
            <a:r>
              <a:rPr lang="en-US" sz="2400" dirty="0"/>
              <a:t>Retired DEA Special Agent in Charge - Chicago.</a:t>
            </a:r>
          </a:p>
          <a:p>
            <a:pPr>
              <a:buFont typeface="Arial" panose="020B0604020202020204" pitchFamily="34" charset="0"/>
              <a:buChar char="•"/>
            </a:pPr>
            <a:r>
              <a:rPr lang="en-US" sz="2400" dirty="0"/>
              <a:t>30 years of experience.</a:t>
            </a:r>
          </a:p>
          <a:p>
            <a:pPr>
              <a:buFont typeface="Arial" panose="020B0604020202020204" pitchFamily="34" charset="0"/>
              <a:buChar char="•"/>
            </a:pPr>
            <a:r>
              <a:rPr lang="en-US" sz="2400" dirty="0"/>
              <a:t>Worked through the Indiana “pill mill” crisis during 2005 through 2014. </a:t>
            </a:r>
          </a:p>
          <a:p>
            <a:pPr>
              <a:buFont typeface="Arial" panose="020B0604020202020204" pitchFamily="34" charset="0"/>
              <a:buChar char="•"/>
            </a:pPr>
            <a:r>
              <a:rPr lang="en-US" sz="2400" dirty="0"/>
              <a:t>Have been partnering with medical community/prescribers for last 10 years through CS programs.</a:t>
            </a:r>
          </a:p>
          <a:p>
            <a:pPr>
              <a:buFont typeface="Arial" panose="020B0604020202020204" pitchFamily="34" charset="0"/>
              <a:buChar char="•"/>
            </a:pPr>
            <a:r>
              <a:rPr lang="en-US" sz="2400" dirty="0"/>
              <a:t>Developer of CME and CLE prescription drug risk mitigation programs focusing on prescriber safeguards, DEA compliance, MAT, pain and drug destruction.</a:t>
            </a:r>
          </a:p>
          <a:p>
            <a:pPr>
              <a:buFont typeface="Arial" panose="020B0604020202020204" pitchFamily="34" charset="0"/>
              <a:buChar char="•"/>
            </a:pPr>
            <a:r>
              <a:rPr lang="en-US" sz="2400" dirty="0"/>
              <a:t>I am not an attorney. </a:t>
            </a:r>
          </a:p>
          <a:p>
            <a:pPr>
              <a:buFont typeface="Arial" panose="020B0604020202020204" pitchFamily="34" charset="0"/>
              <a:buChar char="•"/>
            </a:pPr>
            <a:r>
              <a:rPr lang="en-US" sz="2400" dirty="0"/>
              <a:t>Zero medical training.</a:t>
            </a:r>
          </a:p>
          <a:p>
            <a:pPr>
              <a:buFont typeface="Arial" panose="020B0604020202020204" pitchFamily="34" charset="0"/>
              <a:buChar char="•"/>
            </a:pPr>
            <a:endParaRPr lang="en-US" sz="2400" dirty="0"/>
          </a:p>
          <a:p>
            <a:pPr>
              <a:buFont typeface="Arial" panose="020B0604020202020204" pitchFamily="34" charset="0"/>
              <a:buChar char="•"/>
            </a:pPr>
            <a:endParaRPr lang="en-US" dirty="0"/>
          </a:p>
        </p:txBody>
      </p:sp>
      <p:sp>
        <p:nvSpPr>
          <p:cNvPr id="5" name="Rectangle 3"/>
          <p:cNvSpPr txBox="1">
            <a:spLocks noChangeArrowheads="1"/>
          </p:cNvSpPr>
          <p:nvPr/>
        </p:nvSpPr>
        <p:spPr>
          <a:xfrm>
            <a:off x="162697" y="876300"/>
            <a:ext cx="8763000" cy="1022838"/>
          </a:xfrm>
          <a:prstGeom prst="rect">
            <a:avLst/>
          </a:prstGeom>
        </p:spPr>
        <p:txBody>
          <a:bodyPr vert="horz" lIns="91374" tIns="45687" rIns="91374" bIns="45687"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tx2"/>
                </a:solidFill>
              </a:rPr>
              <a:t>Who I Am</a:t>
            </a:r>
            <a:endParaRPr lang="en-US" dirty="0">
              <a:solidFill>
                <a:schemeClr val="tx2"/>
              </a:solidFill>
              <a:ea typeface="Batang" pitchFamily="18" charset="-127"/>
              <a:sym typeface="Symbol" pitchFamily="18" charset="2"/>
            </a:endParaRPr>
          </a:p>
        </p:txBody>
      </p:sp>
    </p:spTree>
    <p:extLst>
      <p:ext uri="{BB962C8B-B14F-4D97-AF65-F5344CB8AC3E}">
        <p14:creationId xmlns:p14="http://schemas.microsoft.com/office/powerpoint/2010/main" val="392074745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Hepatitis Outbreak – Colorado</a:t>
            </a:r>
            <a:br>
              <a:rPr lang="en-US" dirty="0" smtClean="0"/>
            </a:br>
            <a:r>
              <a:rPr lang="en-US" dirty="0" smtClean="0"/>
              <a:t>2009</a:t>
            </a:r>
            <a:endParaRPr lang="en-US" dirty="0"/>
          </a:p>
        </p:txBody>
      </p:sp>
      <p:sp>
        <p:nvSpPr>
          <p:cNvPr id="3" name="Content Placeholder 2"/>
          <p:cNvSpPr>
            <a:spLocks noGrp="1"/>
          </p:cNvSpPr>
          <p:nvPr>
            <p:ph sz="half" idx="1"/>
          </p:nvPr>
        </p:nvSpPr>
        <p:spPr/>
        <p:txBody>
          <a:bodyPr>
            <a:normAutofit fontScale="77500" lnSpcReduction="20000"/>
          </a:bodyPr>
          <a:lstStyle/>
          <a:p>
            <a:r>
              <a:rPr lang="en-US" dirty="0"/>
              <a:t>A surgical tech who infected at least 18 hospital patients with hepatitis C by stealing liquid painkillers and leaving behind her dirty syringes was sentenced to 30 years in </a:t>
            </a:r>
            <a:r>
              <a:rPr lang="en-US" dirty="0" smtClean="0"/>
              <a:t>prison.</a:t>
            </a:r>
          </a:p>
          <a:p>
            <a:r>
              <a:rPr lang="en-US" dirty="0" smtClean="0"/>
              <a:t>Stole laid out fentanyl and replaced with saline tainted with her blood.</a:t>
            </a:r>
          </a:p>
          <a:p>
            <a:r>
              <a:rPr lang="en-US" dirty="0"/>
              <a:t>Parker admitted stealing syringes from operating carts while employed at Denver's Rose Medical Center and Colorado Springs' Audubon Surgery Center.</a:t>
            </a:r>
          </a:p>
        </p:txBody>
      </p:sp>
      <p:pic>
        <p:nvPicPr>
          <p:cNvPr id="512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486400" y="2133600"/>
            <a:ext cx="2882435" cy="3611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6324600"/>
            <a:ext cx="7546425" cy="276999"/>
          </a:xfrm>
          <a:prstGeom prst="rect">
            <a:avLst/>
          </a:prstGeom>
          <a:noFill/>
        </p:spPr>
        <p:txBody>
          <a:bodyPr wrap="none" rtlCol="0">
            <a:spAutoFit/>
          </a:bodyPr>
          <a:lstStyle/>
          <a:p>
            <a:r>
              <a:rPr lang="en-US" sz="1200" dirty="0">
                <a:hlinkClick r:id="rId3"/>
              </a:rPr>
              <a:t>https://www.cbsnews.com/news/surgery-tech-kristen-parker-gets-30-years-for-infecting-36-patients-with-hepatitis-c</a:t>
            </a:r>
            <a:r>
              <a:rPr lang="en-US" sz="1200" dirty="0" smtClean="0">
                <a:hlinkClick r:id="rId3"/>
              </a:rPr>
              <a:t>/</a:t>
            </a:r>
            <a:r>
              <a:rPr lang="en-US" sz="1200" dirty="0" smtClean="0"/>
              <a:t> </a:t>
            </a:r>
            <a:endParaRPr lang="en-US" dirty="0"/>
          </a:p>
        </p:txBody>
      </p:sp>
    </p:spTree>
    <p:extLst>
      <p:ext uri="{BB962C8B-B14F-4D97-AF65-F5344CB8AC3E}">
        <p14:creationId xmlns:p14="http://schemas.microsoft.com/office/powerpoint/2010/main" val="1056110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a:t>
            </a:r>
            <a:r>
              <a:rPr lang="en-US" dirty="0" smtClean="0"/>
              <a:t>#4</a:t>
            </a:r>
            <a:endParaRPr lang="en-US" dirty="0"/>
          </a:p>
        </p:txBody>
      </p:sp>
      <p:pic>
        <p:nvPicPr>
          <p:cNvPr id="1331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77528" y="1981200"/>
            <a:ext cx="678894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03802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2800" dirty="0" smtClean="0"/>
              <a:t/>
            </a:r>
            <a:br>
              <a:rPr lang="en-US" sz="2800" dirty="0" smtClean="0"/>
            </a:br>
            <a:r>
              <a:rPr lang="en-US" sz="2800" dirty="0" smtClean="0"/>
              <a:t>Nurses </a:t>
            </a:r>
            <a:r>
              <a:rPr lang="en-US" sz="2800" dirty="0"/>
              <a:t>sentenced to prison for stealing opioids from Colorado hospitals</a:t>
            </a:r>
            <a:br>
              <a:rPr lang="en-US" sz="2800" dirty="0"/>
            </a:br>
            <a:r>
              <a:rPr lang="en-US" sz="1800" dirty="0" smtClean="0"/>
              <a:t>May </a:t>
            </a:r>
            <a:r>
              <a:rPr lang="en-US" sz="1800" dirty="0"/>
              <a:t>1, </a:t>
            </a:r>
            <a:r>
              <a:rPr lang="en-US" sz="1800" dirty="0" smtClean="0"/>
              <a:t>2018</a:t>
            </a:r>
            <a:r>
              <a:rPr lang="en-US" sz="2800" dirty="0"/>
              <a:t/>
            </a:r>
            <a:br>
              <a:rPr lang="en-US" sz="2800" dirty="0"/>
            </a:br>
            <a:endParaRPr lang="en-US" sz="2800" dirty="0"/>
          </a:p>
        </p:txBody>
      </p:sp>
      <p:sp>
        <p:nvSpPr>
          <p:cNvPr id="7" name="Content Placeholder 6"/>
          <p:cNvSpPr>
            <a:spLocks noGrp="1"/>
          </p:cNvSpPr>
          <p:nvPr>
            <p:ph sz="half" idx="1"/>
          </p:nvPr>
        </p:nvSpPr>
        <p:spPr/>
        <p:txBody>
          <a:bodyPr>
            <a:normAutofit fontScale="77500" lnSpcReduction="20000"/>
          </a:bodyPr>
          <a:lstStyle/>
          <a:p>
            <a:r>
              <a:rPr lang="en-US" dirty="0"/>
              <a:t>Lisa Marie Jones, 43 of Castle Rock, </a:t>
            </a:r>
            <a:r>
              <a:rPr lang="en-US" dirty="0" smtClean="0"/>
              <a:t>and a nurse was </a:t>
            </a:r>
            <a:r>
              <a:rPr lang="en-US" dirty="0"/>
              <a:t>sentenced to 14 months imprisonment </a:t>
            </a:r>
            <a:r>
              <a:rPr lang="en-US" dirty="0" smtClean="0"/>
              <a:t>for stealing waste from VA hospital and replacing syringes back into ADM.</a:t>
            </a:r>
          </a:p>
          <a:p>
            <a:pPr marL="0" indent="0">
              <a:buNone/>
            </a:pPr>
            <a:endParaRPr lang="en-US" dirty="0" smtClean="0"/>
          </a:p>
          <a:p>
            <a:r>
              <a:rPr lang="en-US" dirty="0"/>
              <a:t>Marlene Gilmore, 28 of Wellington, </a:t>
            </a:r>
            <a:r>
              <a:rPr lang="en-US" dirty="0" smtClean="0"/>
              <a:t>and a nurse was </a:t>
            </a:r>
            <a:r>
              <a:rPr lang="en-US" dirty="0"/>
              <a:t>sentenced to four months </a:t>
            </a:r>
            <a:r>
              <a:rPr lang="en-US" dirty="0" smtClean="0"/>
              <a:t>for stealing fentanyl</a:t>
            </a:r>
            <a:r>
              <a:rPr lang="en-US" dirty="0"/>
              <a:t>, morphine and hydromorphone from the locked automated medication management system.</a:t>
            </a:r>
          </a:p>
          <a:p>
            <a:endParaRPr lang="en-US" dirty="0"/>
          </a:p>
        </p:txBody>
      </p:sp>
      <p:pic>
        <p:nvPicPr>
          <p:cNvPr id="7172"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3886200"/>
            <a:ext cx="4000500"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1828800"/>
            <a:ext cx="304800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1000" y="6324600"/>
            <a:ext cx="8285858" cy="338554"/>
          </a:xfrm>
          <a:prstGeom prst="rect">
            <a:avLst/>
          </a:prstGeom>
          <a:noFill/>
        </p:spPr>
        <p:txBody>
          <a:bodyPr wrap="none" rtlCol="0">
            <a:spAutoFit/>
          </a:bodyPr>
          <a:lstStyle/>
          <a:p>
            <a:r>
              <a:rPr lang="en-US" sz="1600" dirty="0">
                <a:hlinkClick r:id="rId4"/>
              </a:rPr>
              <a:t>https://</a:t>
            </a:r>
            <a:r>
              <a:rPr lang="en-US" sz="1600" dirty="0" smtClean="0">
                <a:hlinkClick r:id="rId4"/>
              </a:rPr>
              <a:t>www.justice.gov/usao-co/pr/nurses-sentenced-prison-stealing-opioids-colorado-hospitals</a:t>
            </a:r>
            <a:r>
              <a:rPr lang="en-US" sz="1600" dirty="0" smtClean="0"/>
              <a:t> </a:t>
            </a:r>
            <a:endParaRPr lang="en-US" dirty="0"/>
          </a:p>
        </p:txBody>
      </p:sp>
    </p:spTree>
    <p:extLst>
      <p:ext uri="{BB962C8B-B14F-4D97-AF65-F5344CB8AC3E}">
        <p14:creationId xmlns:p14="http://schemas.microsoft.com/office/powerpoint/2010/main" val="20368960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Examples</a:t>
            </a:r>
            <a:endParaRPr lang="en-US" dirty="0"/>
          </a:p>
        </p:txBody>
      </p:sp>
      <p:sp>
        <p:nvSpPr>
          <p:cNvPr id="3" name="Content Placeholder 2"/>
          <p:cNvSpPr>
            <a:spLocks noGrp="1"/>
          </p:cNvSpPr>
          <p:nvPr>
            <p:ph idx="1"/>
          </p:nvPr>
        </p:nvSpPr>
        <p:spPr/>
        <p:txBody>
          <a:bodyPr>
            <a:normAutofit/>
          </a:bodyPr>
          <a:lstStyle/>
          <a:p>
            <a:r>
              <a:rPr lang="en-US" dirty="0"/>
              <a:t>An endoscopy nurse drops syringes of fentanyl into a secret pocket in her uniform top and substitutes them with syringes containing saline.</a:t>
            </a:r>
          </a:p>
          <a:p>
            <a:r>
              <a:rPr lang="en-US" dirty="0" smtClean="0"/>
              <a:t>A </a:t>
            </a:r>
            <a:r>
              <a:rPr lang="en-US" dirty="0"/>
              <a:t>night custodian rummages through sharps waste containers and consolidates minuscule remaining fentanyl vials for his own use.</a:t>
            </a:r>
          </a:p>
        </p:txBody>
      </p:sp>
    </p:spTree>
    <p:extLst>
      <p:ext uri="{BB962C8B-B14F-4D97-AF65-F5344CB8AC3E}">
        <p14:creationId xmlns:p14="http://schemas.microsoft.com/office/powerpoint/2010/main" val="1388929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the Solution? </a:t>
            </a:r>
            <a:endParaRPr lang="en-US" dirty="0"/>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97000" y="2126456"/>
            <a:ext cx="6350000" cy="423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10644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Mayo Clinic Response</a:t>
            </a:r>
            <a:r>
              <a:rPr lang="en-US" dirty="0"/>
              <a:t/>
            </a:r>
            <a:br>
              <a:rPr lang="en-US" dirty="0"/>
            </a:br>
            <a:r>
              <a:rPr lang="en-US" sz="2700" dirty="0" smtClean="0"/>
              <a:t>The Gold Standard</a:t>
            </a:r>
            <a:endParaRPr lang="en-US" sz="2700" dirty="0"/>
          </a:p>
        </p:txBody>
      </p:sp>
      <p:sp>
        <p:nvSpPr>
          <p:cNvPr id="6" name="Content Placeholder 5"/>
          <p:cNvSpPr>
            <a:spLocks noGrp="1"/>
          </p:cNvSpPr>
          <p:nvPr>
            <p:ph sz="half" idx="1"/>
          </p:nvPr>
        </p:nvSpPr>
        <p:spPr>
          <a:xfrm>
            <a:off x="457200" y="1981200"/>
            <a:ext cx="4038600" cy="4144963"/>
          </a:xfrm>
        </p:spPr>
        <p:txBody>
          <a:bodyPr>
            <a:normAutofit fontScale="62500" lnSpcReduction="20000"/>
          </a:bodyPr>
          <a:lstStyle/>
          <a:p>
            <a:r>
              <a:rPr lang="en-US" dirty="0" smtClean="0"/>
              <a:t>Created </a:t>
            </a:r>
            <a:r>
              <a:rPr lang="en-US" dirty="0"/>
              <a:t>D-Dirt, the Drug Diversion Intervention and Response Team led by a special diversion coordinator. </a:t>
            </a:r>
            <a:endParaRPr lang="en-US" dirty="0" smtClean="0"/>
          </a:p>
          <a:p>
            <a:r>
              <a:rPr lang="en-US" dirty="0"/>
              <a:t>Have a zero tolerance </a:t>
            </a:r>
            <a:r>
              <a:rPr lang="en-US" dirty="0" smtClean="0"/>
              <a:t>policy</a:t>
            </a:r>
          </a:p>
          <a:p>
            <a:r>
              <a:rPr lang="en-US" dirty="0" smtClean="0"/>
              <a:t>Make friends with law enforcement</a:t>
            </a:r>
          </a:p>
          <a:p>
            <a:r>
              <a:rPr lang="en-US" dirty="0"/>
              <a:t>Employ a 24-hour diversion hotline </a:t>
            </a:r>
            <a:endParaRPr lang="en-US" dirty="0" smtClean="0"/>
          </a:p>
          <a:p>
            <a:r>
              <a:rPr lang="en-US" dirty="0"/>
              <a:t>Employ a waste retrieval </a:t>
            </a:r>
            <a:r>
              <a:rPr lang="en-US" dirty="0" smtClean="0"/>
              <a:t>system</a:t>
            </a:r>
          </a:p>
          <a:p>
            <a:r>
              <a:rPr lang="en-US" dirty="0"/>
              <a:t>Throw out assumptions about healthcare workers who divert </a:t>
            </a:r>
            <a:r>
              <a:rPr lang="en-US" dirty="0" smtClean="0"/>
              <a:t>drugs</a:t>
            </a:r>
          </a:p>
          <a:p>
            <a:r>
              <a:rPr lang="en-US" dirty="0"/>
              <a:t>Know and keep track of areas </a:t>
            </a:r>
            <a:endParaRPr lang="en-US" dirty="0" smtClean="0"/>
          </a:p>
          <a:p>
            <a:r>
              <a:rPr lang="en-US" dirty="0"/>
              <a:t>Report it</a:t>
            </a:r>
            <a:r>
              <a:rPr lang="en-US" dirty="0" smtClean="0"/>
              <a:t>.</a:t>
            </a:r>
          </a:p>
          <a:p>
            <a:r>
              <a:rPr lang="en-US" dirty="0"/>
              <a:t>Make sure hospital leaders understand </a:t>
            </a:r>
            <a:endParaRPr lang="en-US" dirty="0" smtClean="0"/>
          </a:p>
          <a:p>
            <a:r>
              <a:rPr lang="en-US" dirty="0"/>
              <a:t>Offer treatment once an employee is caught and terminated. </a:t>
            </a:r>
          </a:p>
        </p:txBody>
      </p:sp>
      <p:pic>
        <p:nvPicPr>
          <p:cNvPr id="614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105400" y="1981200"/>
            <a:ext cx="3598545" cy="3351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0183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smtClean="0"/>
              <a:t/>
            </a:r>
            <a:br>
              <a:rPr lang="en-US" sz="4800" dirty="0" smtClean="0"/>
            </a:br>
            <a:r>
              <a:rPr lang="en-US" sz="4800" dirty="0" smtClean="0"/>
              <a:t>OR?</a:t>
            </a:r>
            <a:r>
              <a:rPr lang="en-US" sz="4800" dirty="0"/>
              <a:t/>
            </a:r>
            <a:br>
              <a:rPr lang="en-US" sz="4800" dirty="0"/>
            </a:br>
            <a:endParaRPr lang="en-US" sz="4000" dirty="0"/>
          </a:p>
        </p:txBody>
      </p:sp>
      <p:sp>
        <p:nvSpPr>
          <p:cNvPr id="4" name="Content Placeholder 3"/>
          <p:cNvSpPr>
            <a:spLocks noGrp="1"/>
          </p:cNvSpPr>
          <p:nvPr>
            <p:ph sz="half" idx="1"/>
          </p:nvPr>
        </p:nvSpPr>
        <p:spPr/>
        <p:txBody>
          <a:bodyPr/>
          <a:lstStyle/>
          <a:p>
            <a:endParaRPr lang="en-US" dirty="0"/>
          </a:p>
        </p:txBody>
      </p:sp>
      <p:sp>
        <p:nvSpPr>
          <p:cNvPr id="5" name="Content Placeholder 4"/>
          <p:cNvSpPr>
            <a:spLocks noGrp="1"/>
          </p:cNvSpPr>
          <p:nvPr>
            <p:ph sz="half" idx="2"/>
          </p:nvPr>
        </p:nvSpPr>
        <p:spPr/>
        <p:txBody>
          <a:bodyPr/>
          <a:lstStyle/>
          <a:p>
            <a:endParaRPr lang="en-US" dirty="0"/>
          </a:p>
        </p:txBody>
      </p:sp>
    </p:spTree>
    <p:extLst>
      <p:ext uri="{BB962C8B-B14F-4D97-AF65-F5344CB8AC3E}">
        <p14:creationId xmlns:p14="http://schemas.microsoft.com/office/powerpoint/2010/main" val="35393439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Minnesota DOH - 2012</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19400" y="1676401"/>
            <a:ext cx="3061855"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9600" y="6400800"/>
            <a:ext cx="7491987" cy="307777"/>
          </a:xfrm>
          <a:prstGeom prst="rect">
            <a:avLst/>
          </a:prstGeom>
          <a:noFill/>
        </p:spPr>
        <p:txBody>
          <a:bodyPr wrap="none" rtlCol="0">
            <a:spAutoFit/>
          </a:bodyPr>
          <a:lstStyle/>
          <a:p>
            <a:r>
              <a:rPr lang="en-US" sz="1400" dirty="0">
                <a:hlinkClick r:id="rId3"/>
              </a:rPr>
              <a:t>https://</a:t>
            </a:r>
            <a:r>
              <a:rPr lang="en-US" sz="1400" dirty="0" smtClean="0">
                <a:hlinkClick r:id="rId3"/>
              </a:rPr>
              <a:t>www.health.state.mn.us/facilities/patientsafety/drugdiversion/docs/divroadmap041812.pdf</a:t>
            </a:r>
            <a:r>
              <a:rPr lang="en-US" sz="1400" dirty="0" smtClean="0"/>
              <a:t> </a:t>
            </a:r>
            <a:endParaRPr lang="en-US" dirty="0"/>
          </a:p>
        </p:txBody>
      </p:sp>
    </p:spTree>
    <p:extLst>
      <p:ext uri="{BB962C8B-B14F-4D97-AF65-F5344CB8AC3E}">
        <p14:creationId xmlns:p14="http://schemas.microsoft.com/office/powerpoint/2010/main" val="24431927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04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49425" y="2110581"/>
            <a:ext cx="564515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35762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Minnesota DOH – 2015</a:t>
            </a:r>
            <a:br>
              <a:rPr lang="en-US" dirty="0" smtClean="0"/>
            </a:br>
            <a:r>
              <a:rPr lang="en-US" sz="2200" dirty="0" smtClean="0"/>
              <a:t>6 page - 102 point checklist</a:t>
            </a:r>
            <a:endParaRPr lang="en-US" dirty="0"/>
          </a:p>
        </p:txBody>
      </p:sp>
      <p:sp>
        <p:nvSpPr>
          <p:cNvPr id="4" name="TextBox 3"/>
          <p:cNvSpPr txBox="1"/>
          <p:nvPr/>
        </p:nvSpPr>
        <p:spPr>
          <a:xfrm>
            <a:off x="609600" y="6400800"/>
            <a:ext cx="7781297" cy="230832"/>
          </a:xfrm>
          <a:prstGeom prst="rect">
            <a:avLst/>
          </a:prstGeom>
          <a:noFill/>
        </p:spPr>
        <p:txBody>
          <a:bodyPr wrap="none" rtlCol="0">
            <a:spAutoFit/>
          </a:bodyPr>
          <a:lstStyle/>
          <a:p>
            <a:r>
              <a:rPr lang="en-US" sz="900" dirty="0">
                <a:hlinkClick r:id="rId2"/>
              </a:rPr>
              <a:t>https://</a:t>
            </a:r>
            <a:r>
              <a:rPr lang="en-US" sz="900" dirty="0" smtClean="0">
                <a:hlinkClick r:id="rId2"/>
              </a:rPr>
              <a:t>www.mnhospitals.org/Portals/0/Documents/ptsafety/diversion/Road%20Map%20to%20Controlled%20Substance%20Diversion%20Prevention%202.0.pdf</a:t>
            </a:r>
            <a:r>
              <a:rPr lang="en-US" sz="900" dirty="0" smtClean="0"/>
              <a:t> </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57667" y="1828800"/>
            <a:ext cx="3085162" cy="3992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7561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1"/>
            <a:ext cx="7772400" cy="762000"/>
          </a:xfrm>
        </p:spPr>
        <p:txBody>
          <a:bodyPr>
            <a:normAutofit fontScale="90000"/>
          </a:bodyPr>
          <a:lstStyle/>
          <a:p>
            <a:r>
              <a:rPr lang="en-US" dirty="0" smtClean="0"/>
              <a:t/>
            </a:r>
            <a:br>
              <a:rPr lang="en-US" dirty="0" smtClean="0"/>
            </a:br>
            <a:r>
              <a:rPr lang="en-US" dirty="0" smtClean="0"/>
              <a:t>What Type Drug?</a:t>
            </a:r>
            <a:endParaRPr lang="en-US" dirty="0"/>
          </a:p>
        </p:txBody>
      </p:sp>
      <p:pic>
        <p:nvPicPr>
          <p:cNvPr id="5" name="Heroin Giveaway 1122a.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1676400"/>
            <a:ext cx="7315200" cy="4114800"/>
          </a:xfrm>
        </p:spPr>
      </p:pic>
    </p:spTree>
    <p:extLst>
      <p:ext uri="{BB962C8B-B14F-4D97-AF65-F5344CB8AC3E}">
        <p14:creationId xmlns:p14="http://schemas.microsoft.com/office/powerpoint/2010/main" val="2971722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Minnesota DOH – 2015</a:t>
            </a:r>
            <a:br>
              <a:rPr lang="en-US" dirty="0" smtClean="0"/>
            </a:br>
            <a:r>
              <a:rPr lang="en-US" sz="2000" dirty="0" smtClean="0"/>
              <a:t>Page 1</a:t>
            </a:r>
            <a:endParaRPr lang="en-US" dirty="0"/>
          </a:p>
        </p:txBody>
      </p:sp>
      <p:sp>
        <p:nvSpPr>
          <p:cNvPr id="4" name="TextBox 3"/>
          <p:cNvSpPr txBox="1"/>
          <p:nvPr/>
        </p:nvSpPr>
        <p:spPr>
          <a:xfrm>
            <a:off x="609600" y="6400800"/>
            <a:ext cx="7781297" cy="230832"/>
          </a:xfrm>
          <a:prstGeom prst="rect">
            <a:avLst/>
          </a:prstGeom>
          <a:noFill/>
        </p:spPr>
        <p:txBody>
          <a:bodyPr wrap="none" rtlCol="0">
            <a:spAutoFit/>
          </a:bodyPr>
          <a:lstStyle/>
          <a:p>
            <a:r>
              <a:rPr lang="en-US" sz="900" dirty="0">
                <a:hlinkClick r:id="rId2"/>
              </a:rPr>
              <a:t>https://</a:t>
            </a:r>
            <a:r>
              <a:rPr lang="en-US" sz="900" dirty="0" smtClean="0">
                <a:hlinkClick r:id="rId2"/>
              </a:rPr>
              <a:t>www.mnhospitals.org/Portals/0/Documents/ptsafety/diversion/Road%20Map%20to%20Controlled%20Substance%20Diversion%20Prevention%202.0.pdf</a:t>
            </a:r>
            <a:r>
              <a:rPr lang="en-US" sz="900" dirty="0" smtClean="0"/>
              <a:t> </a:t>
            </a:r>
            <a:endParaRPr lang="en-US"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18977" y="1600200"/>
            <a:ext cx="356254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45167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Minnesota DOH – 2015</a:t>
            </a:r>
            <a:br>
              <a:rPr lang="en-US" dirty="0" smtClean="0"/>
            </a:br>
            <a:r>
              <a:rPr lang="en-US" dirty="0" smtClean="0"/>
              <a:t>Summary</a:t>
            </a:r>
            <a:endParaRPr lang="en-US" dirty="0"/>
          </a:p>
        </p:txBody>
      </p:sp>
      <p:sp>
        <p:nvSpPr>
          <p:cNvPr id="3" name="Content Placeholder 2"/>
          <p:cNvSpPr>
            <a:spLocks noGrp="1"/>
          </p:cNvSpPr>
          <p:nvPr>
            <p:ph sz="half" idx="1"/>
          </p:nvPr>
        </p:nvSpPr>
        <p:spPr/>
        <p:txBody>
          <a:bodyPr>
            <a:normAutofit fontScale="85000" lnSpcReduction="10000"/>
          </a:bodyPr>
          <a:lstStyle/>
          <a:p>
            <a:r>
              <a:rPr lang="en-US" dirty="0" smtClean="0"/>
              <a:t>SAFE – Safety teams, Access to information, facility expectations, educate staff</a:t>
            </a:r>
          </a:p>
          <a:p>
            <a:r>
              <a:rPr lang="en-US" dirty="0" smtClean="0"/>
              <a:t>Storage and security</a:t>
            </a:r>
          </a:p>
          <a:p>
            <a:r>
              <a:rPr lang="en-US" dirty="0" smtClean="0"/>
              <a:t>Procurement</a:t>
            </a:r>
          </a:p>
          <a:p>
            <a:r>
              <a:rPr lang="en-US" dirty="0" smtClean="0"/>
              <a:t>Prescribing</a:t>
            </a:r>
          </a:p>
          <a:p>
            <a:r>
              <a:rPr lang="en-US" dirty="0" smtClean="0"/>
              <a:t>Preparation &amp; dispensing</a:t>
            </a:r>
          </a:p>
          <a:p>
            <a:r>
              <a:rPr lang="en-US" dirty="0" smtClean="0"/>
              <a:t>Administration of CS</a:t>
            </a:r>
          </a:p>
          <a:p>
            <a:r>
              <a:rPr lang="en-US" dirty="0" smtClean="0"/>
              <a:t>Handling CS waste</a:t>
            </a:r>
          </a:p>
          <a:p>
            <a:r>
              <a:rPr lang="en-US" dirty="0" smtClean="0"/>
              <a:t>Monitoring of CS &amp; process if diversion is suspected</a:t>
            </a:r>
            <a:endParaRPr lang="en-US" dirty="0"/>
          </a:p>
        </p:txBody>
      </p:sp>
      <p:sp>
        <p:nvSpPr>
          <p:cNvPr id="4" name="TextBox 3"/>
          <p:cNvSpPr txBox="1"/>
          <p:nvPr/>
        </p:nvSpPr>
        <p:spPr>
          <a:xfrm>
            <a:off x="609600" y="6400800"/>
            <a:ext cx="7781297" cy="230832"/>
          </a:xfrm>
          <a:prstGeom prst="rect">
            <a:avLst/>
          </a:prstGeom>
          <a:noFill/>
        </p:spPr>
        <p:txBody>
          <a:bodyPr wrap="none" rtlCol="0">
            <a:spAutoFit/>
          </a:bodyPr>
          <a:lstStyle/>
          <a:p>
            <a:r>
              <a:rPr lang="en-US" sz="900" dirty="0">
                <a:hlinkClick r:id="rId2"/>
              </a:rPr>
              <a:t>https://</a:t>
            </a:r>
            <a:r>
              <a:rPr lang="en-US" sz="900" dirty="0" smtClean="0">
                <a:hlinkClick r:id="rId2"/>
              </a:rPr>
              <a:t>www.mnhospitals.org/Portals/0/Documents/ptsafety/diversion/Road%20Map%20to%20Controlled%20Substance%20Diversion%20Prevention%202.0.pdf</a:t>
            </a:r>
            <a:r>
              <a:rPr lang="en-US" sz="900" dirty="0" smtClean="0"/>
              <a:t> </a:t>
            </a:r>
            <a:endParaRPr lang="en-US" dirty="0"/>
          </a:p>
        </p:txBody>
      </p:sp>
      <p:pic>
        <p:nvPicPr>
          <p:cNvPr id="3074"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125078" y="1866568"/>
            <a:ext cx="3084843" cy="3993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45167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Minnesota DOH Webpage</a:t>
            </a:r>
            <a:br>
              <a:rPr lang="en-US" dirty="0" smtClean="0"/>
            </a:br>
            <a:r>
              <a:rPr lang="en-US" sz="2200" dirty="0" smtClean="0"/>
              <a:t>Drug Diversion Resources</a:t>
            </a:r>
            <a:endParaRPr lang="en-US" sz="2200" dirty="0"/>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1828800"/>
            <a:ext cx="5638800" cy="996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895600"/>
            <a:ext cx="5588936" cy="329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8600" y="6400800"/>
            <a:ext cx="8278035" cy="276999"/>
          </a:xfrm>
          <a:prstGeom prst="rect">
            <a:avLst/>
          </a:prstGeom>
          <a:noFill/>
        </p:spPr>
        <p:txBody>
          <a:bodyPr wrap="none" rtlCol="0">
            <a:spAutoFit/>
          </a:bodyPr>
          <a:lstStyle/>
          <a:p>
            <a:r>
              <a:rPr lang="en-US" sz="1200" dirty="0">
                <a:hlinkClick r:id="rId4"/>
              </a:rPr>
              <a:t>https://</a:t>
            </a:r>
            <a:r>
              <a:rPr lang="en-US" sz="1200" dirty="0" smtClean="0">
                <a:hlinkClick r:id="rId4"/>
              </a:rPr>
              <a:t>www.mnhospitals.org/quality-patient-safety/quality-patient-safety-improvement-topics/medication-safety/drug-diversion</a:t>
            </a:r>
            <a:r>
              <a:rPr lang="en-US" sz="1200" dirty="0" smtClean="0"/>
              <a:t> </a:t>
            </a:r>
            <a:endParaRPr lang="en-US" dirty="0"/>
          </a:p>
        </p:txBody>
      </p:sp>
    </p:spTree>
    <p:extLst>
      <p:ext uri="{BB962C8B-B14F-4D97-AF65-F5344CB8AC3E}">
        <p14:creationId xmlns:p14="http://schemas.microsoft.com/office/powerpoint/2010/main" val="8403145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Minnesota DOH Webpage</a:t>
            </a:r>
            <a:br>
              <a:rPr lang="en-US" dirty="0" smtClean="0"/>
            </a:br>
            <a:r>
              <a:rPr lang="en-US" sz="2200" dirty="0" smtClean="0"/>
              <a:t>Drug Diversion Resources</a:t>
            </a:r>
            <a:endParaRPr lang="en-US" sz="2200" dirty="0"/>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1676400"/>
            <a:ext cx="4038600" cy="713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8600" y="6400800"/>
            <a:ext cx="8278035" cy="276999"/>
          </a:xfrm>
          <a:prstGeom prst="rect">
            <a:avLst/>
          </a:prstGeom>
          <a:noFill/>
        </p:spPr>
        <p:txBody>
          <a:bodyPr wrap="none" rtlCol="0">
            <a:spAutoFit/>
          </a:bodyPr>
          <a:lstStyle/>
          <a:p>
            <a:r>
              <a:rPr lang="en-US" sz="1200" dirty="0">
                <a:hlinkClick r:id="rId3"/>
              </a:rPr>
              <a:t>https://</a:t>
            </a:r>
            <a:r>
              <a:rPr lang="en-US" sz="1200" dirty="0" smtClean="0">
                <a:hlinkClick r:id="rId3"/>
              </a:rPr>
              <a:t>www.mnhospitals.org/quality-patient-safety/quality-patient-safety-improvement-topics/medication-safety/drug-diversion</a:t>
            </a:r>
            <a:r>
              <a:rPr lang="en-US" sz="1200" dirty="0" smtClean="0"/>
              <a:t> </a:t>
            </a:r>
            <a:endParaRPr lang="en-US"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590800"/>
            <a:ext cx="4142151" cy="3569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72281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Walk Me Through the Keys </a:t>
            </a:r>
            <a:endParaRPr lang="en-US" dirty="0"/>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8922" y="1981200"/>
            <a:ext cx="804615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095301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Walk Me Thru the Fix</a:t>
            </a:r>
            <a:r>
              <a:rPr lang="en-US" dirty="0"/>
              <a:t/>
            </a:r>
            <a:br>
              <a:rPr lang="en-US" dirty="0"/>
            </a:br>
            <a:r>
              <a:rPr lang="en-US" sz="3600" dirty="0" smtClean="0"/>
              <a:t>1</a:t>
            </a:r>
            <a:r>
              <a:rPr lang="en-US" sz="3600" baseline="30000" dirty="0" smtClean="0"/>
              <a:t>st</a:t>
            </a:r>
            <a:r>
              <a:rPr lang="en-US" sz="3600" dirty="0" smtClean="0"/>
              <a:t> Steps</a:t>
            </a:r>
            <a:endParaRPr lang="en-US" sz="3600" dirty="0"/>
          </a:p>
        </p:txBody>
      </p:sp>
      <p:sp>
        <p:nvSpPr>
          <p:cNvPr id="3" name="Content Placeholder 2"/>
          <p:cNvSpPr>
            <a:spLocks noGrp="1"/>
          </p:cNvSpPr>
          <p:nvPr>
            <p:ph sz="half" idx="1"/>
          </p:nvPr>
        </p:nvSpPr>
        <p:spPr/>
        <p:txBody>
          <a:bodyPr>
            <a:normAutofit fontScale="70000" lnSpcReduction="20000"/>
          </a:bodyPr>
          <a:lstStyle/>
          <a:p>
            <a:r>
              <a:rPr lang="en-US" dirty="0" smtClean="0"/>
              <a:t>Create the Drug Diversion Team and oversight group.</a:t>
            </a:r>
          </a:p>
          <a:p>
            <a:r>
              <a:rPr lang="en-US" dirty="0" smtClean="0"/>
              <a:t>Team should include nurse, pharmacist, compliance person &amp; attorney.</a:t>
            </a:r>
          </a:p>
          <a:p>
            <a:r>
              <a:rPr lang="en-US" dirty="0" smtClean="0"/>
              <a:t>Institute pharmacist in charge (overall recordkeeping responsibilities.)</a:t>
            </a:r>
          </a:p>
          <a:p>
            <a:r>
              <a:rPr lang="en-US" dirty="0"/>
              <a:t>Focus on opioid syringes access, use and wasting. </a:t>
            </a:r>
            <a:r>
              <a:rPr lang="en-US" dirty="0" smtClean="0"/>
              <a:t> Use “rule of two’ whenever possible.  Don’t lay out opioid syringes.  (Hep C possibilities)</a:t>
            </a:r>
          </a:p>
          <a:p>
            <a:r>
              <a:rPr lang="en-US" dirty="0" smtClean="0"/>
              <a:t>Focus on ADM machines – recordkeeping and security.  (Hep C &amp; diversion)</a:t>
            </a:r>
          </a:p>
        </p:txBody>
      </p:sp>
      <p:pic>
        <p:nvPicPr>
          <p:cNvPr id="2050"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1752600"/>
            <a:ext cx="4038600" cy="2269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4191000"/>
            <a:ext cx="4038600" cy="2148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30789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Walk Me Thru the Fix</a:t>
            </a:r>
            <a:r>
              <a:rPr lang="en-US" dirty="0"/>
              <a:t/>
            </a:r>
            <a:br>
              <a:rPr lang="en-US" dirty="0"/>
            </a:br>
            <a:r>
              <a:rPr lang="en-US" sz="3600" dirty="0" smtClean="0"/>
              <a:t>1</a:t>
            </a:r>
            <a:r>
              <a:rPr lang="en-US" sz="3600" baseline="30000" dirty="0" smtClean="0"/>
              <a:t>st</a:t>
            </a:r>
            <a:r>
              <a:rPr lang="en-US" sz="3600" dirty="0" smtClean="0"/>
              <a:t> Steps</a:t>
            </a:r>
            <a:endParaRPr lang="en-US" sz="3600" dirty="0"/>
          </a:p>
        </p:txBody>
      </p:sp>
      <p:sp>
        <p:nvSpPr>
          <p:cNvPr id="3" name="Content Placeholder 2"/>
          <p:cNvSpPr>
            <a:spLocks noGrp="1"/>
          </p:cNvSpPr>
          <p:nvPr>
            <p:ph sz="half" idx="1"/>
          </p:nvPr>
        </p:nvSpPr>
        <p:spPr/>
        <p:txBody>
          <a:bodyPr>
            <a:normAutofit fontScale="77500" lnSpcReduction="20000"/>
          </a:bodyPr>
          <a:lstStyle/>
          <a:p>
            <a:r>
              <a:rPr lang="en-US" dirty="0" smtClean="0"/>
              <a:t>Register all locations where CS’s are kept and minimize if possible.</a:t>
            </a:r>
          </a:p>
          <a:p>
            <a:r>
              <a:rPr lang="en-US" dirty="0" smtClean="0"/>
              <a:t>Conduct inventory and document. Continue with audits at least quarterly. </a:t>
            </a:r>
          </a:p>
          <a:p>
            <a:r>
              <a:rPr lang="en-US" dirty="0" smtClean="0"/>
              <a:t>Implement recordkeeping as needed along with tracking software.</a:t>
            </a:r>
          </a:p>
          <a:p>
            <a:r>
              <a:rPr lang="en-US" dirty="0" smtClean="0"/>
              <a:t>Consider implementing tip line.</a:t>
            </a:r>
          </a:p>
          <a:p>
            <a:r>
              <a:rPr lang="en-US" dirty="0" smtClean="0"/>
              <a:t>Institute training program once policies are developed.</a:t>
            </a:r>
          </a:p>
          <a:p>
            <a:r>
              <a:rPr lang="en-US" dirty="0" smtClean="0"/>
              <a:t>Screen new employees for drug usage.</a:t>
            </a:r>
          </a:p>
          <a:p>
            <a:pPr marL="0" indent="0">
              <a:buNone/>
            </a:pPr>
            <a:endParaRPr lang="en-US" dirty="0"/>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76800" y="3962400"/>
            <a:ext cx="4038600" cy="1867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9611" y="2057400"/>
            <a:ext cx="2060051"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828800"/>
            <a:ext cx="1830681"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72769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Walk Me Thru the Fix</a:t>
            </a:r>
            <a:r>
              <a:rPr lang="en-US" dirty="0"/>
              <a:t/>
            </a:r>
            <a:br>
              <a:rPr lang="en-US" dirty="0"/>
            </a:br>
            <a:r>
              <a:rPr lang="en-US" dirty="0" smtClean="0"/>
              <a:t>2</a:t>
            </a:r>
            <a:r>
              <a:rPr lang="en-US" baseline="30000" dirty="0" smtClean="0"/>
              <a:t>nd</a:t>
            </a:r>
            <a:r>
              <a:rPr lang="en-US" dirty="0" smtClean="0"/>
              <a:t> </a:t>
            </a:r>
            <a:r>
              <a:rPr lang="en-US" sz="3600" dirty="0" smtClean="0"/>
              <a:t>Steps</a:t>
            </a:r>
            <a:endParaRPr lang="en-US" sz="3600" dirty="0"/>
          </a:p>
        </p:txBody>
      </p:sp>
      <p:sp>
        <p:nvSpPr>
          <p:cNvPr id="3" name="Content Placeholder 2"/>
          <p:cNvSpPr>
            <a:spLocks noGrp="1"/>
          </p:cNvSpPr>
          <p:nvPr>
            <p:ph sz="half" idx="1"/>
          </p:nvPr>
        </p:nvSpPr>
        <p:spPr/>
        <p:txBody>
          <a:bodyPr>
            <a:normAutofit fontScale="85000" lnSpcReduction="20000"/>
          </a:bodyPr>
          <a:lstStyle/>
          <a:p>
            <a:r>
              <a:rPr lang="en-US" dirty="0" smtClean="0"/>
              <a:t>Conduct annual drug tests on all high risk employees if possible.</a:t>
            </a:r>
          </a:p>
          <a:p>
            <a:r>
              <a:rPr lang="en-US" dirty="0" smtClean="0"/>
              <a:t>Install cameras in ADM locations &amp; pharmacies.</a:t>
            </a:r>
          </a:p>
          <a:p>
            <a:r>
              <a:rPr lang="en-US" dirty="0" smtClean="0"/>
              <a:t>Make it difficult to take needles inside restrooms.  Pocket rule?</a:t>
            </a:r>
          </a:p>
          <a:p>
            <a:r>
              <a:rPr lang="en-US" dirty="0" smtClean="0"/>
              <a:t>Place wasting receptacles inside surgery areas.</a:t>
            </a:r>
          </a:p>
          <a:p>
            <a:r>
              <a:rPr lang="en-US" dirty="0" smtClean="0"/>
              <a:t>Pharmacy staff or other should empty wasting receptacles and compare numbers.</a:t>
            </a:r>
            <a:endParaRPr lang="en-US" dirty="0"/>
          </a:p>
        </p:txBody>
      </p:sp>
      <p:pic>
        <p:nvPicPr>
          <p:cNvPr id="4098"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705986" y="1676399"/>
            <a:ext cx="2840774" cy="2130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5986" y="4114800"/>
            <a:ext cx="2840774" cy="2195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32320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Walk Me Thru the Fix</a:t>
            </a:r>
            <a:r>
              <a:rPr lang="en-US" dirty="0"/>
              <a:t/>
            </a:r>
            <a:br>
              <a:rPr lang="en-US" dirty="0"/>
            </a:br>
            <a:r>
              <a:rPr lang="en-US" dirty="0" smtClean="0"/>
              <a:t>2</a:t>
            </a:r>
            <a:r>
              <a:rPr lang="en-US" baseline="30000" dirty="0" smtClean="0"/>
              <a:t>nd</a:t>
            </a:r>
            <a:r>
              <a:rPr lang="en-US" dirty="0" smtClean="0"/>
              <a:t> </a:t>
            </a:r>
            <a:r>
              <a:rPr lang="en-US" sz="3600" dirty="0" smtClean="0"/>
              <a:t>Steps</a:t>
            </a:r>
            <a:endParaRPr lang="en-US" sz="3600" dirty="0"/>
          </a:p>
        </p:txBody>
      </p:sp>
      <p:sp>
        <p:nvSpPr>
          <p:cNvPr id="3" name="Content Placeholder 2"/>
          <p:cNvSpPr>
            <a:spLocks noGrp="1"/>
          </p:cNvSpPr>
          <p:nvPr>
            <p:ph sz="half" idx="1"/>
          </p:nvPr>
        </p:nvSpPr>
        <p:spPr/>
        <p:txBody>
          <a:bodyPr>
            <a:normAutofit fontScale="70000" lnSpcReduction="20000"/>
          </a:bodyPr>
          <a:lstStyle/>
          <a:p>
            <a:r>
              <a:rPr lang="en-US" dirty="0" smtClean="0"/>
              <a:t>Reconcile ADM usage daily if possible by separate review &amp; review for anomalies.</a:t>
            </a:r>
          </a:p>
          <a:p>
            <a:r>
              <a:rPr lang="en-US" dirty="0" smtClean="0"/>
              <a:t>Look closely at ADM cancellations and have them “time out” quickly if possible.</a:t>
            </a:r>
          </a:p>
          <a:p>
            <a:r>
              <a:rPr lang="en-US" dirty="0" smtClean="0"/>
              <a:t>Terminate access to ADM immediately once a person leaves organization.</a:t>
            </a:r>
          </a:p>
          <a:p>
            <a:r>
              <a:rPr lang="en-US" dirty="0" smtClean="0"/>
              <a:t>Change passwords on ADM’s every 90 days.</a:t>
            </a:r>
          </a:p>
          <a:p>
            <a:r>
              <a:rPr lang="en-US" dirty="0" smtClean="0"/>
              <a:t>Implement separations of duties – person who orders drugs doesn't receive drugs.</a:t>
            </a:r>
          </a:p>
          <a:p>
            <a:r>
              <a:rPr lang="en-US" dirty="0" smtClean="0"/>
              <a:t>Cancel discharged patients from records quickly.</a:t>
            </a:r>
            <a:endParaRPr lang="en-US" dirty="0"/>
          </a:p>
        </p:txBody>
      </p:sp>
      <p:pic>
        <p:nvPicPr>
          <p:cNvPr id="512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162800" y="1629229"/>
            <a:ext cx="1485900"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273" y="3810000"/>
            <a:ext cx="3086100"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8229" y="1600200"/>
            <a:ext cx="1911123"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01623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Walk Me Thru the Fix</a:t>
            </a:r>
            <a:r>
              <a:rPr lang="en-US" dirty="0"/>
              <a:t/>
            </a:r>
            <a:br>
              <a:rPr lang="en-US" dirty="0"/>
            </a:br>
            <a:r>
              <a:rPr lang="en-US" sz="2700" dirty="0" smtClean="0"/>
              <a:t>Follow-up Steps</a:t>
            </a:r>
            <a:endParaRPr lang="en-US" sz="2700" dirty="0"/>
          </a:p>
        </p:txBody>
      </p:sp>
      <p:sp>
        <p:nvSpPr>
          <p:cNvPr id="3" name="Content Placeholder 2"/>
          <p:cNvSpPr>
            <a:spLocks noGrp="1"/>
          </p:cNvSpPr>
          <p:nvPr>
            <p:ph sz="half" idx="1"/>
          </p:nvPr>
        </p:nvSpPr>
        <p:spPr/>
        <p:txBody>
          <a:bodyPr>
            <a:normAutofit fontScale="70000" lnSpcReduction="20000"/>
          </a:bodyPr>
          <a:lstStyle/>
          <a:p>
            <a:r>
              <a:rPr lang="en-US" dirty="0" smtClean="0"/>
              <a:t>Constantly review safeguards for improvements and stay current.</a:t>
            </a:r>
          </a:p>
          <a:p>
            <a:r>
              <a:rPr lang="en-US" dirty="0" smtClean="0"/>
              <a:t>Assign one person to interface with DEA if ever needed - Pharmacist or CCO.  </a:t>
            </a:r>
          </a:p>
          <a:p>
            <a:r>
              <a:rPr lang="en-US" dirty="0" smtClean="0"/>
              <a:t>Consider conducting mock or tabletop DEA audit.</a:t>
            </a:r>
          </a:p>
          <a:p>
            <a:r>
              <a:rPr lang="en-US" dirty="0" smtClean="0"/>
              <a:t>Consider outside annual audits &amp; reviews.</a:t>
            </a:r>
          </a:p>
          <a:p>
            <a:r>
              <a:rPr lang="en-US" dirty="0" smtClean="0"/>
              <a:t>Update training on drug prevention and organizational policies.</a:t>
            </a:r>
          </a:p>
          <a:p>
            <a:r>
              <a:rPr lang="en-US" dirty="0" smtClean="0"/>
              <a:t>Develop policies. </a:t>
            </a:r>
          </a:p>
          <a:p>
            <a:r>
              <a:rPr lang="en-US" dirty="0" smtClean="0"/>
              <a:t>Offer treatment for those in need.</a:t>
            </a:r>
            <a:endParaRPr lang="en-US" dirty="0"/>
          </a:p>
        </p:txBody>
      </p:sp>
      <p:pic>
        <p:nvPicPr>
          <p:cNvPr id="717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929312" y="1676400"/>
            <a:ext cx="2238375" cy="1330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1688" y="3276600"/>
            <a:ext cx="2288689" cy="131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1688" y="4800600"/>
            <a:ext cx="2252663" cy="1499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7479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DEA’s Primary Focus</a:t>
            </a:r>
          </a:p>
        </p:txBody>
      </p:sp>
      <p:sp>
        <p:nvSpPr>
          <p:cNvPr id="3" name="Content Placeholder 2"/>
          <p:cNvSpPr>
            <a:spLocks noGrp="1"/>
          </p:cNvSpPr>
          <p:nvPr>
            <p:ph sz="half" idx="1"/>
          </p:nvPr>
        </p:nvSpPr>
        <p:spPr>
          <a:xfrm>
            <a:off x="457200" y="2057400"/>
            <a:ext cx="4038600" cy="4068763"/>
          </a:xfrm>
        </p:spPr>
        <p:txBody>
          <a:bodyPr>
            <a:normAutofit fontScale="85000" lnSpcReduction="10000"/>
          </a:bodyPr>
          <a:lstStyle/>
          <a:p>
            <a:r>
              <a:rPr lang="en-US" dirty="0"/>
              <a:t>Cartels, Gangs, and Criminal Organizations Trafficking  Heroin, Fentanyl, Cocaine and Methamphetamine </a:t>
            </a:r>
          </a:p>
          <a:p>
            <a:r>
              <a:rPr lang="en-US" u="sng" dirty="0"/>
              <a:t>Not </a:t>
            </a:r>
            <a:r>
              <a:rPr lang="en-US" u="sng" dirty="0" smtClean="0"/>
              <a:t>ASC drug diversion </a:t>
            </a:r>
            <a:endParaRPr lang="en-US" u="sng" dirty="0"/>
          </a:p>
          <a:p>
            <a:r>
              <a:rPr lang="en-US" dirty="0"/>
              <a:t>However, DEA has oversight of pharmaceutical controlled substances (CS’s)  </a:t>
            </a:r>
          </a:p>
          <a:p>
            <a:r>
              <a:rPr lang="en-US" dirty="0"/>
              <a:t>And is required by law to review those that use CS’s daily</a:t>
            </a:r>
          </a:p>
        </p:txBody>
      </p:sp>
      <p:pic>
        <p:nvPicPr>
          <p:cNvPr id="1026" name="Picture 2" descr="C:\Users\Natalie\Desktop\PDC Start UP\agent branded.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2362200"/>
            <a:ext cx="4038600" cy="310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86605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
            </a:r>
            <a:br>
              <a:rPr lang="en-US" dirty="0"/>
            </a:br>
            <a:r>
              <a:rPr lang="en-US" dirty="0"/>
              <a:t/>
            </a:r>
            <a:br>
              <a:rPr lang="en-US" dirty="0"/>
            </a:br>
            <a:r>
              <a:rPr lang="en-US" dirty="0"/>
              <a:t>Key Takeaways from Cases</a:t>
            </a:r>
            <a:br>
              <a:rPr lang="en-US" dirty="0"/>
            </a:br>
            <a:r>
              <a:rPr lang="en-US" dirty="0"/>
              <a:t/>
            </a:r>
            <a:br>
              <a:rPr lang="en-US" dirty="0"/>
            </a:br>
            <a:endParaRPr lang="en-US" dirty="0"/>
          </a:p>
        </p:txBody>
      </p:sp>
      <p:sp>
        <p:nvSpPr>
          <p:cNvPr id="3" name="Content Placeholder 2"/>
          <p:cNvSpPr>
            <a:spLocks noGrp="1"/>
          </p:cNvSpPr>
          <p:nvPr>
            <p:ph idx="1"/>
          </p:nvPr>
        </p:nvSpPr>
        <p:spPr/>
        <p:txBody>
          <a:bodyPr>
            <a:normAutofit lnSpcReduction="10000"/>
          </a:bodyPr>
          <a:lstStyle/>
          <a:p>
            <a:pPr>
              <a:defRPr/>
            </a:pPr>
            <a:r>
              <a:rPr lang="en-US" dirty="0"/>
              <a:t>Must have PIC (Pharmacist in Charge) or equivalent </a:t>
            </a:r>
          </a:p>
          <a:p>
            <a:pPr>
              <a:defRPr/>
            </a:pPr>
            <a:r>
              <a:rPr lang="en-US" dirty="0"/>
              <a:t>Review usage of drugs by medical personnel</a:t>
            </a:r>
          </a:p>
          <a:p>
            <a:pPr>
              <a:defRPr/>
            </a:pPr>
            <a:r>
              <a:rPr lang="en-US" dirty="0"/>
              <a:t>Maintain strong oversight of drugs</a:t>
            </a:r>
          </a:p>
          <a:p>
            <a:pPr>
              <a:defRPr/>
            </a:pPr>
            <a:r>
              <a:rPr lang="en-US" dirty="0"/>
              <a:t>Use rule of two for drug wasting</a:t>
            </a:r>
          </a:p>
          <a:p>
            <a:pPr>
              <a:defRPr/>
            </a:pPr>
            <a:r>
              <a:rPr lang="en-US" dirty="0"/>
              <a:t>Act when drugs are missing</a:t>
            </a:r>
          </a:p>
          <a:p>
            <a:pPr>
              <a:defRPr/>
            </a:pPr>
            <a:r>
              <a:rPr lang="en-US" dirty="0"/>
              <a:t>Limit access to drug vaults &amp; servers</a:t>
            </a:r>
          </a:p>
          <a:p>
            <a:pPr>
              <a:defRPr/>
            </a:pPr>
            <a:r>
              <a:rPr lang="en-US" dirty="0"/>
              <a:t>Maintain perpetual </a:t>
            </a:r>
            <a:r>
              <a:rPr lang="en-US" dirty="0" smtClean="0"/>
              <a:t>inventory  </a:t>
            </a:r>
            <a:endParaRPr lang="en-US" dirty="0"/>
          </a:p>
        </p:txBody>
      </p:sp>
    </p:spTree>
    <p:extLst>
      <p:ext uri="{BB962C8B-B14F-4D97-AF65-F5344CB8AC3E}">
        <p14:creationId xmlns:p14="http://schemas.microsoft.com/office/powerpoint/2010/main" val="7372525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Resources</a:t>
            </a:r>
            <a:endParaRPr lang="en-US" dirty="0"/>
          </a:p>
        </p:txBody>
      </p:sp>
      <p:pic>
        <p:nvPicPr>
          <p:cNvPr id="1741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981200"/>
            <a:ext cx="678758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54207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6019800"/>
            <a:ext cx="8018221" cy="276999"/>
          </a:xfrm>
          <a:prstGeom prst="rect">
            <a:avLst/>
          </a:prstGeom>
          <a:noFill/>
        </p:spPr>
        <p:txBody>
          <a:bodyPr wrap="none" rtlCol="0">
            <a:spAutoFit/>
          </a:bodyPr>
          <a:lstStyle/>
          <a:p>
            <a:r>
              <a:rPr lang="en-US" sz="1200" dirty="0">
                <a:hlinkClick r:id="rId2"/>
              </a:rPr>
              <a:t>https://</a:t>
            </a:r>
            <a:r>
              <a:rPr lang="en-US" sz="1200" dirty="0" smtClean="0">
                <a:hlinkClick r:id="rId2"/>
              </a:rPr>
              <a:t>ahia.org/AHIA/media/WhitePapers/WHITEPAPER_BakerTilly_Drug-Diversion-Internal-Audit_AHIA.pdf</a:t>
            </a:r>
            <a:r>
              <a:rPr lang="en-US" sz="1200" dirty="0" smtClean="0"/>
              <a:t>  pages 14 to 17  </a:t>
            </a:r>
            <a:endParaRPr lang="en-US" dirty="0"/>
          </a:p>
        </p:txBody>
      </p:sp>
      <p:sp>
        <p:nvSpPr>
          <p:cNvPr id="5" name="Title 4"/>
          <p:cNvSpPr>
            <a:spLocks noGrp="1"/>
          </p:cNvSpPr>
          <p:nvPr>
            <p:ph type="title"/>
          </p:nvPr>
        </p:nvSpPr>
        <p:spPr/>
        <p:txBody>
          <a:bodyPr/>
          <a:lstStyle/>
          <a:p>
            <a:r>
              <a:rPr lang="en-US" dirty="0" smtClean="0"/>
              <a:t>Baker Tilly White Paper</a:t>
            </a:r>
            <a:endParaRPr lang="en-US" dirty="0"/>
          </a:p>
        </p:txBody>
      </p:sp>
      <p:pic>
        <p:nvPicPr>
          <p:cNvPr id="5122"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949325" y="2085181"/>
            <a:ext cx="3054350" cy="355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168900" y="2002631"/>
            <a:ext cx="2997200" cy="372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40991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normAutofit fontScale="90000"/>
          </a:bodyPr>
          <a:lstStyle/>
          <a:p>
            <a:r>
              <a:rPr lang="en-US" altLang="en-US" dirty="0"/>
              <a:t> </a:t>
            </a:r>
            <a:r>
              <a:rPr lang="en-US" altLang="en-US" sz="3600" dirty="0"/>
              <a:t>New Updated Pharmacist’s Manual</a:t>
            </a:r>
            <a:br>
              <a:rPr lang="en-US" altLang="en-US" sz="3600" dirty="0"/>
            </a:br>
            <a:r>
              <a:rPr lang="en-US" altLang="en-US" sz="3600" dirty="0"/>
              <a:t>(October 2020) </a:t>
            </a:r>
            <a:r>
              <a:rPr lang="en-US" altLang="en-US" sz="1600" dirty="0"/>
              <a:t> </a:t>
            </a:r>
            <a:endParaRPr lang="en-US" altLang="en-US" sz="2000" dirty="0"/>
          </a:p>
        </p:txBody>
      </p:sp>
      <p:pic>
        <p:nvPicPr>
          <p:cNvPr id="1843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990600" y="1940253"/>
            <a:ext cx="3234567" cy="418591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Content Placeholder 2"/>
          <p:cNvSpPr>
            <a:spLocks noGrp="1"/>
          </p:cNvSpPr>
          <p:nvPr>
            <p:ph sz="half" idx="2"/>
          </p:nvPr>
        </p:nvSpPr>
        <p:spPr>
          <a:xfrm>
            <a:off x="4648200" y="1981200"/>
            <a:ext cx="4038600" cy="4144963"/>
          </a:xfrm>
        </p:spPr>
        <p:txBody>
          <a:bodyPr>
            <a:normAutofit fontScale="92500" lnSpcReduction="20000"/>
          </a:bodyPr>
          <a:lstStyle/>
          <a:p>
            <a:r>
              <a:rPr lang="en-US" dirty="0"/>
              <a:t>Easy to read</a:t>
            </a:r>
          </a:p>
          <a:p>
            <a:r>
              <a:rPr lang="en-US" dirty="0"/>
              <a:t>References all of the drug recordkeeping requirements</a:t>
            </a:r>
          </a:p>
          <a:p>
            <a:r>
              <a:rPr lang="en-US" dirty="0"/>
              <a:t>Defines “significant loss” </a:t>
            </a:r>
          </a:p>
          <a:p>
            <a:r>
              <a:rPr lang="en-US" dirty="0"/>
              <a:t>Defines drug breakage/ spillage and how to document</a:t>
            </a:r>
          </a:p>
          <a:p>
            <a:r>
              <a:rPr lang="en-US" u="sng" dirty="0"/>
              <a:t>Very good reference document</a:t>
            </a:r>
          </a:p>
          <a:p>
            <a:r>
              <a:rPr lang="en-US" dirty="0"/>
              <a:t>Keep on file?</a:t>
            </a:r>
          </a:p>
        </p:txBody>
      </p:sp>
      <p:sp>
        <p:nvSpPr>
          <p:cNvPr id="2" name="TextBox 1"/>
          <p:cNvSpPr txBox="1"/>
          <p:nvPr/>
        </p:nvSpPr>
        <p:spPr>
          <a:xfrm>
            <a:off x="457200" y="6266765"/>
            <a:ext cx="7772400" cy="461665"/>
          </a:xfrm>
          <a:prstGeom prst="rect">
            <a:avLst/>
          </a:prstGeom>
          <a:noFill/>
        </p:spPr>
        <p:txBody>
          <a:bodyPr wrap="square" rtlCol="0">
            <a:spAutoFit/>
          </a:bodyPr>
          <a:lstStyle/>
          <a:p>
            <a:endParaRPr lang="en-US" sz="1200" dirty="0">
              <a:hlinkClick r:id=""/>
            </a:endParaRPr>
          </a:p>
          <a:p>
            <a:r>
              <a:rPr lang="en-US" sz="1200" dirty="0">
                <a:hlinkClick r:id=""/>
              </a:rPr>
              <a:t>https://www.deadiversion.usdoj.gov/pubs/manuals/(DEA-DC-046)(EO-DEA154)_Pharmacist_Manual.pdf</a:t>
            </a:r>
            <a:r>
              <a:rPr lang="en-US" sz="1200" dirty="0"/>
              <a:t> </a:t>
            </a:r>
          </a:p>
        </p:txBody>
      </p:sp>
    </p:spTree>
    <p:extLst>
      <p:ext uri="{BB962C8B-B14F-4D97-AF65-F5344CB8AC3E}">
        <p14:creationId xmlns:p14="http://schemas.microsoft.com/office/powerpoint/2010/main" val="4222829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normAutofit fontScale="90000"/>
          </a:bodyPr>
          <a:lstStyle/>
          <a:p>
            <a:r>
              <a:rPr lang="en-US" altLang="en-US" dirty="0"/>
              <a:t> </a:t>
            </a:r>
            <a:r>
              <a:rPr lang="en-US" altLang="en-US" sz="3600" dirty="0"/>
              <a:t>New Updated Pharmacist’s Manual</a:t>
            </a:r>
            <a:br>
              <a:rPr lang="en-US" altLang="en-US" sz="3600" dirty="0"/>
            </a:br>
            <a:r>
              <a:rPr lang="en-US" altLang="en-US" sz="3600" dirty="0"/>
              <a:t>(October 2020) </a:t>
            </a:r>
            <a:r>
              <a:rPr lang="en-US" altLang="en-US" sz="1600" dirty="0"/>
              <a:t> </a:t>
            </a:r>
            <a:endParaRPr lang="en-US" altLang="en-US" sz="2000" dirty="0"/>
          </a:p>
        </p:txBody>
      </p:sp>
      <p:pic>
        <p:nvPicPr>
          <p:cNvPr id="1843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022241" y="1981200"/>
            <a:ext cx="3202926" cy="41449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Content Placeholder 2"/>
          <p:cNvSpPr>
            <a:spLocks noGrp="1"/>
          </p:cNvSpPr>
          <p:nvPr>
            <p:ph sz="half" idx="2"/>
          </p:nvPr>
        </p:nvSpPr>
        <p:spPr>
          <a:xfrm>
            <a:off x="4648200" y="1905000"/>
            <a:ext cx="4038600" cy="4221163"/>
          </a:xfrm>
        </p:spPr>
        <p:txBody>
          <a:bodyPr>
            <a:normAutofit fontScale="47500" lnSpcReduction="20000"/>
          </a:bodyPr>
          <a:lstStyle/>
          <a:p>
            <a:pPr marL="0" indent="0">
              <a:buNone/>
            </a:pPr>
            <a:r>
              <a:rPr lang="en-US" b="1" u="sng" dirty="0"/>
              <a:t>Significant Loss </a:t>
            </a:r>
          </a:p>
          <a:p>
            <a:pPr marL="0" indent="0">
              <a:buNone/>
            </a:pPr>
            <a:endParaRPr lang="en-US" dirty="0"/>
          </a:p>
          <a:p>
            <a:pPr marL="0" indent="0">
              <a:buNone/>
            </a:pPr>
            <a:r>
              <a:rPr lang="en-US" dirty="0"/>
              <a:t>“Although the CSA and the regulations do not define the term “significant loss,” it is the responsibility of the registrant to use his or her best judgment to take appropriate action. Whether a “significant loss” has occurred depends, in large part, on the business of the pharmacy and the likelihood of a rational explanation for a particular occurrence. What would constitute a significant loss for a pharmacy may be viewed as comparatively insignificant for a hospital or manufacturer.”</a:t>
            </a:r>
          </a:p>
          <a:p>
            <a:pPr marL="0" indent="0">
              <a:buNone/>
            </a:pPr>
            <a:endParaRPr lang="en-US" dirty="0"/>
          </a:p>
          <a:p>
            <a:pPr marL="0" indent="0">
              <a:buNone/>
            </a:pPr>
            <a:r>
              <a:rPr lang="en-US" dirty="0"/>
              <a:t>“If it is determined that the loss is not significant, DEA recommends that the registrant place a record of the occurrence in a theft and loss file for future reference. Miscounts or adjustments to inventory involving clerical errors on the part of the pharmacy should not be reported on a DEA Form 106, but rather should be noted in a separate log at the pharmacy management’s discretion.”</a:t>
            </a:r>
          </a:p>
        </p:txBody>
      </p:sp>
      <p:sp>
        <p:nvSpPr>
          <p:cNvPr id="2" name="TextBox 1"/>
          <p:cNvSpPr txBox="1"/>
          <p:nvPr/>
        </p:nvSpPr>
        <p:spPr>
          <a:xfrm>
            <a:off x="457200" y="6266765"/>
            <a:ext cx="7772400" cy="461665"/>
          </a:xfrm>
          <a:prstGeom prst="rect">
            <a:avLst/>
          </a:prstGeom>
          <a:noFill/>
        </p:spPr>
        <p:txBody>
          <a:bodyPr wrap="square" rtlCol="0">
            <a:spAutoFit/>
          </a:bodyPr>
          <a:lstStyle/>
          <a:p>
            <a:endParaRPr lang="en-US" sz="1200" dirty="0">
              <a:hlinkClick r:id=""/>
            </a:endParaRPr>
          </a:p>
          <a:p>
            <a:r>
              <a:rPr lang="en-US" sz="1200" dirty="0">
                <a:hlinkClick r:id=""/>
              </a:rPr>
              <a:t>https://www.deadiversion.usdoj.gov/pubs/manuals/(DEA-DC-046)(EO-DEA154)_Pharmacist_Manual.pdf</a:t>
            </a:r>
            <a:r>
              <a:rPr lang="en-US" sz="1200" dirty="0"/>
              <a:t>   page 65</a:t>
            </a:r>
          </a:p>
        </p:txBody>
      </p:sp>
    </p:spTree>
    <p:extLst>
      <p:ext uri="{BB962C8B-B14F-4D97-AF65-F5344CB8AC3E}">
        <p14:creationId xmlns:p14="http://schemas.microsoft.com/office/powerpoint/2010/main" val="40177357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normAutofit fontScale="90000"/>
          </a:bodyPr>
          <a:lstStyle/>
          <a:p>
            <a:r>
              <a:rPr lang="en-US" altLang="en-US" dirty="0"/>
              <a:t> </a:t>
            </a:r>
            <a:r>
              <a:rPr lang="en-US" altLang="en-US" sz="3600" dirty="0"/>
              <a:t>New Updated Pharmacist’s Manual</a:t>
            </a:r>
            <a:br>
              <a:rPr lang="en-US" altLang="en-US" sz="3600" dirty="0"/>
            </a:br>
            <a:r>
              <a:rPr lang="en-US" altLang="en-US" sz="3600" dirty="0"/>
              <a:t>(October 2020) </a:t>
            </a:r>
            <a:r>
              <a:rPr lang="en-US" altLang="en-US" sz="1600" dirty="0"/>
              <a:t> </a:t>
            </a:r>
            <a:endParaRPr lang="en-US" altLang="en-US" sz="2000" dirty="0"/>
          </a:p>
        </p:txBody>
      </p:sp>
      <p:pic>
        <p:nvPicPr>
          <p:cNvPr id="18434"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022241" y="1981200"/>
            <a:ext cx="3202926" cy="41449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Content Placeholder 2"/>
          <p:cNvSpPr>
            <a:spLocks noGrp="1"/>
          </p:cNvSpPr>
          <p:nvPr>
            <p:ph sz="half" idx="2"/>
          </p:nvPr>
        </p:nvSpPr>
        <p:spPr>
          <a:xfrm>
            <a:off x="4648200" y="1905000"/>
            <a:ext cx="4038600" cy="4221163"/>
          </a:xfrm>
        </p:spPr>
        <p:txBody>
          <a:bodyPr>
            <a:normAutofit fontScale="62500" lnSpcReduction="20000"/>
          </a:bodyPr>
          <a:lstStyle/>
          <a:p>
            <a:pPr marL="0" indent="0">
              <a:buNone/>
            </a:pPr>
            <a:r>
              <a:rPr lang="en-US" sz="2000" b="1" u="sng" dirty="0"/>
              <a:t>Breakage and Spillage</a:t>
            </a:r>
          </a:p>
          <a:p>
            <a:pPr marL="0" indent="0">
              <a:buNone/>
            </a:pPr>
            <a:r>
              <a:rPr lang="en-US" sz="2000" dirty="0"/>
              <a:t>“The witnessed breakage or spillage of a controlled substance does not constitute a loss of controlled substances because the registrant can account for the controlled substances.  These types of incidents do not require notification to DEA.  If there is breakage, spillage, or other damage to controlled substances, but the controlled substances are still recoverable, there are options for disposing of them:” </a:t>
            </a:r>
          </a:p>
          <a:p>
            <a:pPr marL="0" indent="0">
              <a:buNone/>
            </a:pPr>
            <a:endParaRPr lang="en-US" sz="2000" dirty="0"/>
          </a:p>
          <a:p>
            <a:pPr marL="0" indent="0">
              <a:buNone/>
            </a:pPr>
            <a:r>
              <a:rPr lang="en-US" sz="2000" dirty="0"/>
              <a:t>“If the breakage or spillage is clearly observed, but the controlled substances are not recoverable, the registrant should document the circumstances of the event in his or her records.  It is DEA’s position that in order to maintain complete and accurate records in accordance with 21 CFR 1304.21(a) that non-recoverable breakage or spillage must be recorded on a DEA Form 41 and, as with any other form of disposal under 21 CFR Part 1317, should be signed by two individuals who can testify that a breakage or spillage occurred.  These records must be maintained in the registrant’s files and contain such information as required by 21 CFR 1304.22(c).”</a:t>
            </a:r>
          </a:p>
        </p:txBody>
      </p:sp>
      <p:sp>
        <p:nvSpPr>
          <p:cNvPr id="2" name="TextBox 1"/>
          <p:cNvSpPr txBox="1"/>
          <p:nvPr/>
        </p:nvSpPr>
        <p:spPr>
          <a:xfrm>
            <a:off x="457200" y="6266765"/>
            <a:ext cx="7772400" cy="461665"/>
          </a:xfrm>
          <a:prstGeom prst="rect">
            <a:avLst/>
          </a:prstGeom>
          <a:noFill/>
        </p:spPr>
        <p:txBody>
          <a:bodyPr wrap="square" rtlCol="0">
            <a:spAutoFit/>
          </a:bodyPr>
          <a:lstStyle/>
          <a:p>
            <a:endParaRPr lang="en-US" sz="1200" dirty="0">
              <a:hlinkClick r:id=""/>
            </a:endParaRPr>
          </a:p>
          <a:p>
            <a:r>
              <a:rPr lang="en-US" sz="1200" dirty="0">
                <a:hlinkClick r:id=""/>
              </a:rPr>
              <a:t>https://www.deadiversion.usdoj.gov/pubs/manuals/(DEA-DC-046)(EO-DEA154)_Pharmacist_Manual.pdf</a:t>
            </a:r>
            <a:r>
              <a:rPr lang="en-US" sz="1200" dirty="0"/>
              <a:t>  page 66 </a:t>
            </a:r>
          </a:p>
        </p:txBody>
      </p:sp>
    </p:spTree>
    <p:extLst>
      <p:ext uri="{BB962C8B-B14F-4D97-AF65-F5344CB8AC3E}">
        <p14:creationId xmlns:p14="http://schemas.microsoft.com/office/powerpoint/2010/main" val="10329312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DEA Resources/Links</a:t>
            </a:r>
            <a:br>
              <a:rPr lang="en-US" dirty="0"/>
            </a:br>
            <a:r>
              <a:rPr lang="en-US" sz="2700" dirty="0"/>
              <a:t>DEA Form 41</a:t>
            </a:r>
          </a:p>
        </p:txBody>
      </p:sp>
      <p:sp>
        <p:nvSpPr>
          <p:cNvPr id="4" name="TextBox 3"/>
          <p:cNvSpPr txBox="1"/>
          <p:nvPr/>
        </p:nvSpPr>
        <p:spPr>
          <a:xfrm>
            <a:off x="533400" y="6096000"/>
            <a:ext cx="5989653" cy="369332"/>
          </a:xfrm>
          <a:prstGeom prst="rect">
            <a:avLst/>
          </a:prstGeom>
          <a:noFill/>
        </p:spPr>
        <p:txBody>
          <a:bodyPr wrap="none" rtlCol="0">
            <a:spAutoFit/>
          </a:bodyPr>
          <a:lstStyle/>
          <a:p>
            <a:r>
              <a:rPr lang="en-US" dirty="0">
                <a:hlinkClick r:id="rId2"/>
              </a:rPr>
              <a:t>https://www.deadiversion.usdoj.gov/online_forms_apps.html</a:t>
            </a:r>
            <a:r>
              <a:rPr lang="en-US" dirty="0"/>
              <a:t> </a:t>
            </a:r>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14400" y="1524000"/>
            <a:ext cx="7273959" cy="4157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685800" y="4191000"/>
            <a:ext cx="2842426"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031861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066800" y="530225"/>
            <a:ext cx="7391400" cy="768350"/>
          </a:xfrm>
        </p:spPr>
        <p:txBody>
          <a:bodyPr>
            <a:noAutofit/>
          </a:bodyPr>
          <a:lstStyle/>
          <a:p>
            <a:r>
              <a:rPr lang="en-US" altLang="en-US" dirty="0">
                <a:solidFill>
                  <a:schemeClr val="tx2"/>
                </a:solidFill>
              </a:rPr>
              <a:t/>
            </a:r>
            <a:br>
              <a:rPr lang="en-US" altLang="en-US" dirty="0">
                <a:solidFill>
                  <a:schemeClr val="tx2"/>
                </a:solidFill>
              </a:rPr>
            </a:br>
            <a:r>
              <a:rPr lang="en-US" altLang="en-US" dirty="0">
                <a:solidFill>
                  <a:schemeClr val="tx2"/>
                </a:solidFill>
              </a:rPr>
              <a:t>The Required Records </a:t>
            </a:r>
            <a:r>
              <a:rPr lang="en-US" altLang="en-US" dirty="0" smtClean="0">
                <a:solidFill>
                  <a:schemeClr val="tx2"/>
                </a:solidFill>
              </a:rPr>
              <a:t> </a:t>
            </a:r>
            <a:r>
              <a:rPr lang="en-US" altLang="en-US" dirty="0">
                <a:solidFill>
                  <a:schemeClr val="tx2"/>
                </a:solidFill>
              </a:rPr>
              <a:t/>
            </a:r>
            <a:br>
              <a:rPr lang="en-US" altLang="en-US" dirty="0">
                <a:solidFill>
                  <a:schemeClr val="tx2"/>
                </a:solidFill>
              </a:rPr>
            </a:br>
            <a:endParaRPr lang="en-US" altLang="en-US" sz="4000" dirty="0">
              <a:solidFill>
                <a:schemeClr val="tx2"/>
              </a:solidFill>
            </a:endParaRPr>
          </a:p>
        </p:txBody>
      </p:sp>
      <p:sp>
        <p:nvSpPr>
          <p:cNvPr id="35843" name="Rectangle 3"/>
          <p:cNvSpPr>
            <a:spLocks noGrp="1" noChangeArrowheads="1"/>
          </p:cNvSpPr>
          <p:nvPr>
            <p:ph sz="half" idx="1"/>
          </p:nvPr>
        </p:nvSpPr>
        <p:spPr>
          <a:xfrm>
            <a:off x="609600" y="1828800"/>
            <a:ext cx="4267200" cy="4267200"/>
          </a:xfrm>
        </p:spPr>
        <p:txBody>
          <a:bodyPr>
            <a:normAutofit fontScale="70000" lnSpcReduction="20000"/>
          </a:bodyPr>
          <a:lstStyle/>
          <a:p>
            <a:pPr>
              <a:lnSpc>
                <a:spcPct val="90000"/>
              </a:lnSpc>
            </a:pPr>
            <a:r>
              <a:rPr lang="en-US" altLang="en-US" sz="3200" dirty="0"/>
              <a:t>POA’s for II’s</a:t>
            </a:r>
          </a:p>
          <a:p>
            <a:pPr>
              <a:lnSpc>
                <a:spcPct val="90000"/>
              </a:lnSpc>
            </a:pPr>
            <a:r>
              <a:rPr lang="en-US" altLang="en-US" sz="3200" dirty="0"/>
              <a:t>Initial Inventory</a:t>
            </a:r>
          </a:p>
          <a:p>
            <a:pPr>
              <a:lnSpc>
                <a:spcPct val="90000"/>
              </a:lnSpc>
            </a:pPr>
            <a:r>
              <a:rPr lang="en-US" altLang="en-US" sz="3200" dirty="0"/>
              <a:t>Biennial Inventory</a:t>
            </a:r>
          </a:p>
          <a:p>
            <a:pPr>
              <a:lnSpc>
                <a:spcPct val="90000"/>
              </a:lnSpc>
            </a:pPr>
            <a:r>
              <a:rPr lang="en-US" altLang="en-US" sz="3200" dirty="0"/>
              <a:t>Closing Inventory</a:t>
            </a:r>
          </a:p>
          <a:p>
            <a:pPr>
              <a:lnSpc>
                <a:spcPct val="90000"/>
              </a:lnSpc>
            </a:pPr>
            <a:r>
              <a:rPr lang="en-US" altLang="en-US" sz="3200" dirty="0"/>
              <a:t>Receiving Records,  222’s or invoices – 2 year federal </a:t>
            </a:r>
            <a:r>
              <a:rPr lang="en-US" altLang="en-US" sz="3200" dirty="0" smtClean="0"/>
              <a:t>retention</a:t>
            </a:r>
          </a:p>
          <a:p>
            <a:pPr>
              <a:lnSpc>
                <a:spcPct val="90000"/>
              </a:lnSpc>
            </a:pPr>
            <a:r>
              <a:rPr lang="en-US" altLang="en-US" sz="3200" dirty="0"/>
              <a:t>Distribution Records</a:t>
            </a:r>
          </a:p>
          <a:p>
            <a:pPr>
              <a:lnSpc>
                <a:spcPct val="90000"/>
              </a:lnSpc>
            </a:pPr>
            <a:r>
              <a:rPr lang="en-US" altLang="en-US" sz="3200" dirty="0"/>
              <a:t>Theft and Loss Records – 106’s</a:t>
            </a:r>
          </a:p>
          <a:p>
            <a:pPr>
              <a:lnSpc>
                <a:spcPct val="90000"/>
              </a:lnSpc>
            </a:pPr>
            <a:r>
              <a:rPr lang="en-US" altLang="en-US" sz="3200" dirty="0"/>
              <a:t>Drug Destruction &amp; Returns -41</a:t>
            </a:r>
          </a:p>
          <a:p>
            <a:pPr>
              <a:lnSpc>
                <a:spcPct val="90000"/>
              </a:lnSpc>
            </a:pPr>
            <a:r>
              <a:rPr lang="en-US" altLang="en-US" sz="3200" dirty="0"/>
              <a:t>Prescriptions vs Dispensing &amp; Administering</a:t>
            </a:r>
          </a:p>
          <a:p>
            <a:pPr>
              <a:lnSpc>
                <a:spcPct val="90000"/>
              </a:lnSpc>
            </a:pPr>
            <a:endParaRPr lang="en-US" altLang="en-US" sz="3200" dirty="0"/>
          </a:p>
          <a:p>
            <a:pPr>
              <a:lnSpc>
                <a:spcPct val="90000"/>
              </a:lnSpc>
              <a:buFont typeface="Wingdings" pitchFamily="2" charset="2"/>
              <a:buNone/>
            </a:pPr>
            <a:endParaRPr lang="en-US" altLang="en-US" sz="3600" b="1" dirty="0">
              <a:latin typeface="Xerox Sans Serif Wide"/>
            </a:endParaRPr>
          </a:p>
        </p:txBody>
      </p:sp>
      <p:graphicFrame>
        <p:nvGraphicFramePr>
          <p:cNvPr id="35844" name="Content Placeholder 3"/>
          <p:cNvGraphicFramePr>
            <a:graphicFrameLocks noGrp="1" noChangeAspect="1"/>
          </p:cNvGraphicFramePr>
          <p:nvPr>
            <p:ph sz="half" idx="2"/>
            <p:extLst>
              <p:ext uri="{D42A27DB-BD31-4B8C-83A1-F6EECF244321}">
                <p14:modId xmlns:p14="http://schemas.microsoft.com/office/powerpoint/2010/main" val="1208583424"/>
              </p:ext>
            </p:extLst>
          </p:nvPr>
        </p:nvGraphicFramePr>
        <p:xfrm>
          <a:off x="5181600" y="2667000"/>
          <a:ext cx="3579923" cy="2362200"/>
        </p:xfrm>
        <a:graphic>
          <a:graphicData uri="http://schemas.openxmlformats.org/presentationml/2006/ole">
            <mc:AlternateContent xmlns:mc="http://schemas.openxmlformats.org/markup-compatibility/2006">
              <mc:Choice xmlns:v="urn:schemas-microsoft-com:vml" Requires="v">
                <p:oleObj spid="_x0000_s8226" name="Photo Editor Photo" r:id="rId4" imgW="22019048" imgH="14533333" progId="">
                  <p:embed/>
                </p:oleObj>
              </mc:Choice>
              <mc:Fallback>
                <p:oleObj name="Photo Editor Photo" r:id="rId4" imgW="22019048" imgH="14533333"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2667000"/>
                        <a:ext cx="3579923" cy="2362200"/>
                      </a:xfrm>
                      <a:prstGeom prst="rect">
                        <a:avLst/>
                      </a:prstGeom>
                      <a:noFill/>
                      <a:ln>
                        <a:noFill/>
                      </a:ln>
                    </p:spPr>
                  </p:pic>
                </p:oleObj>
              </mc:Fallback>
            </mc:AlternateContent>
          </a:graphicData>
        </a:graphic>
      </p:graphicFrame>
      <p:sp>
        <p:nvSpPr>
          <p:cNvPr id="4" name="TextBox 3"/>
          <p:cNvSpPr txBox="1"/>
          <p:nvPr/>
        </p:nvSpPr>
        <p:spPr>
          <a:xfrm>
            <a:off x="381000" y="6172200"/>
            <a:ext cx="7732053" cy="276999"/>
          </a:xfrm>
          <a:prstGeom prst="rect">
            <a:avLst/>
          </a:prstGeom>
          <a:noFill/>
        </p:spPr>
        <p:txBody>
          <a:bodyPr wrap="none" rtlCol="0">
            <a:spAutoFit/>
          </a:bodyPr>
          <a:lstStyle/>
          <a:p>
            <a:r>
              <a:rPr lang="en-US" sz="1200" dirty="0">
                <a:hlinkClick r:id="rId6"/>
              </a:rPr>
              <a:t>https://www.deadiversion.usdoj.gov/pubs/manuals/(DEA-DC-046)(EO-DEA154)_</a:t>
            </a:r>
            <a:r>
              <a:rPr lang="en-US" sz="1200" dirty="0" smtClean="0">
                <a:hlinkClick r:id="rId6"/>
              </a:rPr>
              <a:t>Pharmacist_Manual.pdf</a:t>
            </a:r>
            <a:r>
              <a:rPr lang="en-US" sz="1200" dirty="0" smtClean="0"/>
              <a:t>  pages 35 &amp; 36  </a:t>
            </a:r>
            <a:endParaRPr lang="en-US" sz="1600" dirty="0"/>
          </a:p>
        </p:txBody>
      </p:sp>
    </p:spTree>
    <p:extLst>
      <p:ext uri="{BB962C8B-B14F-4D97-AF65-F5344CB8AC3E}">
        <p14:creationId xmlns:p14="http://schemas.microsoft.com/office/powerpoint/2010/main" val="240830553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 it UP</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6837634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All Everything Summary</a:t>
            </a:r>
            <a:br>
              <a:rPr lang="en-US" dirty="0" smtClean="0"/>
            </a:br>
            <a:r>
              <a:rPr lang="en-US" sz="1200" dirty="0" smtClean="0"/>
              <a:t>CFR </a:t>
            </a:r>
            <a:r>
              <a:rPr lang="en-US" sz="1200" dirty="0"/>
              <a:t>1301.71(a)</a:t>
            </a:r>
            <a:br>
              <a:rPr lang="en-US" sz="1200" dirty="0"/>
            </a:br>
            <a:r>
              <a:rPr lang="en-US" sz="1200" dirty="0"/>
              <a:t>All applicants and registrants shall provide effective controls and procedures to guard against theft and diversion of controlled substances</a:t>
            </a:r>
            <a:r>
              <a:rPr lang="en-US" sz="2000" dirty="0"/>
              <a: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35842400"/>
              </p:ext>
            </p:extLst>
          </p:nvPr>
        </p:nvGraphicFramePr>
        <p:xfrm>
          <a:off x="457200" y="2004348"/>
          <a:ext cx="8000999" cy="3786852"/>
        </p:xfrm>
        <a:graphic>
          <a:graphicData uri="http://schemas.openxmlformats.org/drawingml/2006/table">
            <a:tbl>
              <a:tblPr firstRow="1" bandRow="1">
                <a:tableStyleId>{5C22544A-7EE6-4342-B048-85BDC9FD1C3A}</a:tableStyleId>
              </a:tblPr>
              <a:tblGrid>
                <a:gridCol w="2889250">
                  <a:extLst>
                    <a:ext uri="{9D8B030D-6E8A-4147-A177-3AD203B41FA5}">
                      <a16:colId xmlns:a16="http://schemas.microsoft.com/office/drawing/2014/main" val="20000"/>
                    </a:ext>
                  </a:extLst>
                </a:gridCol>
                <a:gridCol w="3259666">
                  <a:extLst>
                    <a:ext uri="{9D8B030D-6E8A-4147-A177-3AD203B41FA5}">
                      <a16:colId xmlns:a16="http://schemas.microsoft.com/office/drawing/2014/main" val="20001"/>
                    </a:ext>
                  </a:extLst>
                </a:gridCol>
                <a:gridCol w="1852083">
                  <a:extLst>
                    <a:ext uri="{9D8B030D-6E8A-4147-A177-3AD203B41FA5}">
                      <a16:colId xmlns:a16="http://schemas.microsoft.com/office/drawing/2014/main" val="20002"/>
                    </a:ext>
                  </a:extLst>
                </a:gridCol>
              </a:tblGrid>
              <a:tr h="289023">
                <a:tc>
                  <a:txBody>
                    <a:bodyPr/>
                    <a:lstStyle/>
                    <a:p>
                      <a:r>
                        <a:rPr lang="en-US" sz="1400" dirty="0" smtClean="0"/>
                        <a:t>MN 2015 Road Map</a:t>
                      </a:r>
                      <a:endParaRPr lang="en-US" sz="1400" dirty="0"/>
                    </a:p>
                  </a:txBody>
                  <a:tcPr/>
                </a:tc>
                <a:tc>
                  <a:txBody>
                    <a:bodyPr/>
                    <a:lstStyle/>
                    <a:p>
                      <a:r>
                        <a:rPr lang="en-US" sz="1200" dirty="0" smtClean="0"/>
                        <a:t>DEA Recordkeeping  Requirements</a:t>
                      </a:r>
                      <a:endParaRPr lang="en-US" sz="1200" dirty="0"/>
                    </a:p>
                  </a:txBody>
                  <a:tcPr/>
                </a:tc>
                <a:tc>
                  <a:txBody>
                    <a:bodyPr/>
                    <a:lstStyle/>
                    <a:p>
                      <a:r>
                        <a:rPr lang="en-US" sz="1400" dirty="0" smtClean="0"/>
                        <a:t>Other</a:t>
                      </a:r>
                      <a:endParaRPr lang="en-US" sz="1400" dirty="0"/>
                    </a:p>
                  </a:txBody>
                  <a:tcPr/>
                </a:tc>
                <a:extLst>
                  <a:ext uri="{0D108BD9-81ED-4DB2-BD59-A6C34878D82A}">
                    <a16:rowId xmlns:a16="http://schemas.microsoft.com/office/drawing/2014/main" val="10000"/>
                  </a:ext>
                </a:extLst>
              </a:tr>
              <a:tr h="549176">
                <a:tc>
                  <a:txBody>
                    <a:bodyPr/>
                    <a:lstStyle/>
                    <a:p>
                      <a:r>
                        <a:rPr lang="en-US" sz="1400" dirty="0" smtClean="0"/>
                        <a:t>SAFE – </a:t>
                      </a:r>
                      <a:r>
                        <a:rPr lang="en-US" sz="1100" dirty="0" smtClean="0"/>
                        <a:t>Safety teams, Access to information, facility expectations, educate staff</a:t>
                      </a:r>
                      <a:endParaRPr lang="en-US" sz="1100" dirty="0"/>
                    </a:p>
                  </a:txBody>
                  <a:tcPr/>
                </a:tc>
                <a:tc>
                  <a:txBody>
                    <a:bodyPr/>
                    <a:lstStyle/>
                    <a:p>
                      <a:r>
                        <a:rPr lang="en-US" sz="1400" dirty="0" smtClean="0"/>
                        <a:t>POA’s for II’s</a:t>
                      </a:r>
                      <a:endParaRPr lang="en-US" sz="1400" dirty="0"/>
                    </a:p>
                  </a:txBody>
                  <a:tcPr/>
                </a:tc>
                <a:tc>
                  <a:txBody>
                    <a:bodyPr/>
                    <a:lstStyle/>
                    <a:p>
                      <a:r>
                        <a:rPr lang="en-US" sz="1400" dirty="0" smtClean="0"/>
                        <a:t>DEA Security – cameras , safes, access</a:t>
                      </a:r>
                      <a:endParaRPr lang="en-US" sz="1400" dirty="0"/>
                    </a:p>
                  </a:txBody>
                  <a:tcPr/>
                </a:tc>
                <a:extLst>
                  <a:ext uri="{0D108BD9-81ED-4DB2-BD59-A6C34878D82A}">
                    <a16:rowId xmlns:a16="http://schemas.microsoft.com/office/drawing/2014/main" val="10001"/>
                  </a:ext>
                </a:extLst>
              </a:tr>
              <a:tr h="304800">
                <a:tc>
                  <a:txBody>
                    <a:bodyPr/>
                    <a:lstStyle/>
                    <a:p>
                      <a:r>
                        <a:rPr lang="en-US" sz="1400" dirty="0" smtClean="0"/>
                        <a:t>Storage &amp; Security</a:t>
                      </a:r>
                      <a:endParaRPr lang="en-US" sz="1400" dirty="0"/>
                    </a:p>
                  </a:txBody>
                  <a:tcPr/>
                </a:tc>
                <a:tc>
                  <a:txBody>
                    <a:bodyPr/>
                    <a:lstStyle/>
                    <a:p>
                      <a:r>
                        <a:rPr lang="en-US" sz="1400" dirty="0" smtClean="0"/>
                        <a:t>Initial Inventory</a:t>
                      </a:r>
                      <a:endParaRPr lang="en-US" sz="1400" dirty="0"/>
                    </a:p>
                  </a:txBody>
                  <a:tcPr/>
                </a:tc>
                <a:tc>
                  <a:txBody>
                    <a:bodyPr/>
                    <a:lstStyle/>
                    <a:p>
                      <a:r>
                        <a:rPr lang="en-US" sz="1400" dirty="0" smtClean="0"/>
                        <a:t>Policies</a:t>
                      </a:r>
                      <a:endParaRPr lang="en-US" sz="1400" dirty="0"/>
                    </a:p>
                  </a:txBody>
                  <a:tcPr/>
                </a:tc>
                <a:extLst>
                  <a:ext uri="{0D108BD9-81ED-4DB2-BD59-A6C34878D82A}">
                    <a16:rowId xmlns:a16="http://schemas.microsoft.com/office/drawing/2014/main" val="10002"/>
                  </a:ext>
                </a:extLst>
              </a:tr>
              <a:tr h="458024">
                <a:tc>
                  <a:txBody>
                    <a:bodyPr/>
                    <a:lstStyle/>
                    <a:p>
                      <a:r>
                        <a:rPr lang="en-US" sz="1400" dirty="0" smtClean="0"/>
                        <a:t>Procurement</a:t>
                      </a:r>
                      <a:endParaRPr lang="en-US" sz="1400" dirty="0"/>
                    </a:p>
                  </a:txBody>
                  <a:tcPr/>
                </a:tc>
                <a:tc>
                  <a:txBody>
                    <a:bodyPr/>
                    <a:lstStyle/>
                    <a:p>
                      <a:r>
                        <a:rPr lang="en-US" sz="1400" dirty="0" smtClean="0"/>
                        <a:t>Biennial Inventory</a:t>
                      </a:r>
                    </a:p>
                    <a:p>
                      <a:r>
                        <a:rPr lang="en-US" sz="1100" dirty="0" smtClean="0"/>
                        <a:t>(</a:t>
                      </a:r>
                      <a:r>
                        <a:rPr lang="en-US" sz="1100" u="sng" dirty="0" smtClean="0"/>
                        <a:t>perpetual inventory</a:t>
                      </a:r>
                      <a:r>
                        <a:rPr lang="en-US" sz="1100" dirty="0" smtClean="0"/>
                        <a:t>)</a:t>
                      </a:r>
                      <a:endParaRPr lang="en-US" sz="1100" dirty="0"/>
                    </a:p>
                  </a:txBody>
                  <a:tcPr/>
                </a:tc>
                <a:tc>
                  <a:txBody>
                    <a:bodyPr/>
                    <a:lstStyle/>
                    <a:p>
                      <a:r>
                        <a:rPr lang="en-US" sz="1400" dirty="0" smtClean="0"/>
                        <a:t>Hiring </a:t>
                      </a:r>
                      <a:endParaRPr lang="en-US" sz="1400" dirty="0"/>
                    </a:p>
                  </a:txBody>
                  <a:tcPr/>
                </a:tc>
                <a:extLst>
                  <a:ext uri="{0D108BD9-81ED-4DB2-BD59-A6C34878D82A}">
                    <a16:rowId xmlns:a16="http://schemas.microsoft.com/office/drawing/2014/main" val="10003"/>
                  </a:ext>
                </a:extLst>
              </a:tr>
              <a:tr h="289560">
                <a:tc>
                  <a:txBody>
                    <a:bodyPr/>
                    <a:lstStyle/>
                    <a:p>
                      <a:r>
                        <a:rPr lang="en-US" sz="1400" dirty="0" smtClean="0"/>
                        <a:t>Prescribing</a:t>
                      </a:r>
                      <a:endParaRPr lang="en-US" sz="1400" dirty="0"/>
                    </a:p>
                  </a:txBody>
                  <a:tcPr/>
                </a:tc>
                <a:tc>
                  <a:txBody>
                    <a:bodyPr/>
                    <a:lstStyle/>
                    <a:p>
                      <a:r>
                        <a:rPr lang="en-US" sz="1400" dirty="0" smtClean="0"/>
                        <a:t>Closing Inventory</a:t>
                      </a:r>
                      <a:endParaRPr lang="en-US" sz="1400" dirty="0"/>
                    </a:p>
                  </a:txBody>
                  <a:tcPr/>
                </a:tc>
                <a:tc>
                  <a:txBody>
                    <a:bodyPr/>
                    <a:lstStyle/>
                    <a:p>
                      <a:r>
                        <a:rPr lang="en-US" sz="1400" dirty="0" smtClean="0"/>
                        <a:t>Drug Testing</a:t>
                      </a:r>
                      <a:endParaRPr lang="en-US" sz="1400" dirty="0"/>
                    </a:p>
                  </a:txBody>
                  <a:tcPr/>
                </a:tc>
                <a:extLst>
                  <a:ext uri="{0D108BD9-81ED-4DB2-BD59-A6C34878D82A}">
                    <a16:rowId xmlns:a16="http://schemas.microsoft.com/office/drawing/2014/main" val="10004"/>
                  </a:ext>
                </a:extLst>
              </a:tr>
              <a:tr h="441960">
                <a:tc>
                  <a:txBody>
                    <a:bodyPr/>
                    <a:lstStyle/>
                    <a:p>
                      <a:r>
                        <a:rPr lang="en-US" sz="1400" dirty="0" smtClean="0"/>
                        <a:t>Preparation &amp; Dispensing</a:t>
                      </a:r>
                      <a:endParaRPr lang="en-US" sz="1400" dirty="0"/>
                    </a:p>
                  </a:txBody>
                  <a:tcPr/>
                </a:tc>
                <a:tc>
                  <a:txBody>
                    <a:bodyPr/>
                    <a:lstStyle/>
                    <a:p>
                      <a:r>
                        <a:rPr lang="en-US" sz="1400" dirty="0" smtClean="0"/>
                        <a:t>Receiving Records,  </a:t>
                      </a:r>
                      <a:r>
                        <a:rPr lang="en-US" sz="1050" dirty="0" smtClean="0"/>
                        <a:t>222’s or invoices – 2 year federal retention</a:t>
                      </a:r>
                      <a:endParaRPr lang="en-US" sz="1050" dirty="0"/>
                    </a:p>
                  </a:txBody>
                  <a:tcPr/>
                </a:tc>
                <a:tc>
                  <a:txBody>
                    <a:bodyPr/>
                    <a:lstStyle/>
                    <a:p>
                      <a:endParaRPr lang="en-US" sz="1400" dirty="0"/>
                    </a:p>
                  </a:txBody>
                  <a:tcPr/>
                </a:tc>
                <a:extLst>
                  <a:ext uri="{0D108BD9-81ED-4DB2-BD59-A6C34878D82A}">
                    <a16:rowId xmlns:a16="http://schemas.microsoft.com/office/drawing/2014/main" val="10005"/>
                  </a:ext>
                </a:extLst>
              </a:tr>
              <a:tr h="434340">
                <a:tc>
                  <a:txBody>
                    <a:bodyPr/>
                    <a:lstStyle/>
                    <a:p>
                      <a:r>
                        <a:rPr lang="en-US" sz="1400" dirty="0" smtClean="0"/>
                        <a:t>Administration</a:t>
                      </a:r>
                      <a:endParaRPr lang="en-US" sz="1400" dirty="0"/>
                    </a:p>
                  </a:txBody>
                  <a:tcPr/>
                </a:tc>
                <a:tc>
                  <a:txBody>
                    <a:bodyPr/>
                    <a:lstStyle/>
                    <a:p>
                      <a:r>
                        <a:rPr lang="en-US" sz="1400" dirty="0" smtClean="0"/>
                        <a:t>Distribution Records,  </a:t>
                      </a:r>
                      <a:r>
                        <a:rPr lang="en-US" sz="1200" dirty="0" smtClean="0"/>
                        <a:t>Dispensing &amp; Administering  (perpetual inventory)</a:t>
                      </a:r>
                      <a:endParaRPr lang="en-US" sz="1400" dirty="0"/>
                    </a:p>
                  </a:txBody>
                  <a:tcPr/>
                </a:tc>
                <a:tc>
                  <a:txBody>
                    <a:bodyPr/>
                    <a:lstStyle/>
                    <a:p>
                      <a:endParaRPr lang="en-US" sz="1400" dirty="0"/>
                    </a:p>
                  </a:txBody>
                  <a:tcPr/>
                </a:tc>
                <a:extLst>
                  <a:ext uri="{0D108BD9-81ED-4DB2-BD59-A6C34878D82A}">
                    <a16:rowId xmlns:a16="http://schemas.microsoft.com/office/drawing/2014/main" val="10006"/>
                  </a:ext>
                </a:extLst>
              </a:tr>
              <a:tr h="380176">
                <a:tc>
                  <a:txBody>
                    <a:bodyPr/>
                    <a:lstStyle/>
                    <a:p>
                      <a:r>
                        <a:rPr lang="en-US" sz="1400" dirty="0" smtClean="0"/>
                        <a:t>Handling CS Waste</a:t>
                      </a:r>
                      <a:endParaRPr lang="en-US" sz="1400" dirty="0"/>
                    </a:p>
                  </a:txBody>
                  <a:tcPr/>
                </a:tc>
                <a:tc>
                  <a:txBody>
                    <a:bodyPr/>
                    <a:lstStyle/>
                    <a:p>
                      <a:r>
                        <a:rPr lang="en-US" sz="1100" dirty="0" smtClean="0"/>
                        <a:t>Theft and Loss Records – 106’s</a:t>
                      </a:r>
                      <a:endParaRPr lang="en-US" sz="1100" dirty="0"/>
                    </a:p>
                  </a:txBody>
                  <a:tcPr/>
                </a:tc>
                <a:tc>
                  <a:txBody>
                    <a:bodyPr/>
                    <a:lstStyle/>
                    <a:p>
                      <a:endParaRPr lang="en-US" sz="1400" dirty="0"/>
                    </a:p>
                  </a:txBody>
                  <a:tcPr/>
                </a:tc>
                <a:extLst>
                  <a:ext uri="{0D108BD9-81ED-4DB2-BD59-A6C34878D82A}">
                    <a16:rowId xmlns:a16="http://schemas.microsoft.com/office/drawing/2014/main" val="10007"/>
                  </a:ext>
                </a:extLst>
              </a:tr>
              <a:tr h="4808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Monitoring of CS &amp; process if diversion is suspected</a:t>
                      </a:r>
                      <a:endParaRPr lang="en-US" sz="1400" dirty="0"/>
                    </a:p>
                  </a:txBody>
                  <a:tcPr/>
                </a:tc>
                <a:tc>
                  <a:txBody>
                    <a:bodyPr/>
                    <a:lstStyle/>
                    <a:p>
                      <a:r>
                        <a:rPr lang="en-US" sz="1100" dirty="0" smtClean="0"/>
                        <a:t>Drug Destruction &amp; Returns -41</a:t>
                      </a:r>
                      <a:endParaRPr lang="en-US" sz="1100" dirty="0"/>
                    </a:p>
                  </a:txBody>
                  <a:tcPr/>
                </a:tc>
                <a:tc>
                  <a:txBody>
                    <a:bodyPr/>
                    <a:lstStyle/>
                    <a:p>
                      <a:endParaRPr lang="en-US" sz="1400" dirty="0"/>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2171870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dirty="0"/>
              <a:t>DEA’s Role with Medical Providers</a:t>
            </a:r>
          </a:p>
        </p:txBody>
      </p:sp>
      <p:sp>
        <p:nvSpPr>
          <p:cNvPr id="3" name="Content Placeholder 2"/>
          <p:cNvSpPr>
            <a:spLocks noGrp="1"/>
          </p:cNvSpPr>
          <p:nvPr>
            <p:ph sz="half" idx="1"/>
          </p:nvPr>
        </p:nvSpPr>
        <p:spPr/>
        <p:txBody>
          <a:bodyPr>
            <a:normAutofit lnSpcReduction="10000"/>
          </a:bodyPr>
          <a:lstStyle/>
          <a:p>
            <a:pPr marL="0" indent="0">
              <a:lnSpc>
                <a:spcPct val="90000"/>
              </a:lnSpc>
              <a:spcBef>
                <a:spcPts val="0"/>
              </a:spcBef>
              <a:spcAft>
                <a:spcPts val="0"/>
              </a:spcAft>
              <a:buClr>
                <a:schemeClr val="dk2"/>
              </a:buClr>
              <a:buSzPts val="2400"/>
              <a:buFontTx/>
              <a:buNone/>
              <a:defRPr/>
            </a:pPr>
            <a:r>
              <a:rPr lang="en-US" sz="2000" dirty="0">
                <a:ea typeface="Arial"/>
                <a:cs typeface="Arial"/>
                <a:sym typeface="Arial"/>
              </a:rPr>
              <a:t>DEA's authority under the CSA is not equivalent to that of a State medical board.  DEA does not regulate the general practice of medicine. </a:t>
            </a:r>
            <a:endParaRPr lang="en-US" sz="2000" dirty="0"/>
          </a:p>
          <a:p>
            <a:pPr>
              <a:lnSpc>
                <a:spcPct val="90000"/>
              </a:lnSpc>
              <a:spcBef>
                <a:spcPts val="600"/>
              </a:spcBef>
              <a:spcAft>
                <a:spcPts val="0"/>
              </a:spcAft>
              <a:buClr>
                <a:schemeClr val="dk2"/>
              </a:buClr>
              <a:buSzPts val="2400"/>
              <a:buFont typeface="Arial" panose="020B0604020202020204" pitchFamily="34" charset="0"/>
              <a:buChar char="•"/>
              <a:defRPr/>
            </a:pPr>
            <a:endParaRPr lang="en-US" sz="2000" dirty="0">
              <a:ea typeface="Arial"/>
              <a:cs typeface="Arial"/>
              <a:sym typeface="Arial"/>
            </a:endParaRPr>
          </a:p>
          <a:p>
            <a:pPr marL="0" indent="0">
              <a:lnSpc>
                <a:spcPct val="90000"/>
              </a:lnSpc>
              <a:spcBef>
                <a:spcPts val="600"/>
              </a:spcBef>
              <a:spcAft>
                <a:spcPts val="0"/>
              </a:spcAft>
              <a:buClr>
                <a:schemeClr val="dk2"/>
              </a:buClr>
              <a:buSzPts val="2400"/>
              <a:buFontTx/>
              <a:buNone/>
              <a:defRPr/>
            </a:pPr>
            <a:r>
              <a:rPr lang="en-US" sz="2000" dirty="0">
                <a:ea typeface="Arial"/>
                <a:cs typeface="Arial"/>
                <a:sym typeface="Arial"/>
              </a:rPr>
              <a:t>The responsibility for educating and training physicians so that they make sound medical decisions in treating pain (or any other ailment) lies primarily with medical schools, post-graduate training facilities, State accrediting bodies, and other organizations with medical expertise. </a:t>
            </a:r>
            <a:endParaRPr lang="en-US" sz="2000" dirty="0"/>
          </a:p>
          <a:p>
            <a:pPr>
              <a:lnSpc>
                <a:spcPct val="90000"/>
              </a:lnSpc>
              <a:spcBef>
                <a:spcPts val="600"/>
              </a:spcBef>
              <a:spcAft>
                <a:spcPts val="0"/>
              </a:spcAft>
              <a:buClr>
                <a:schemeClr val="dk2"/>
              </a:buClr>
              <a:buSzPts val="2400"/>
              <a:buFont typeface="Arial" panose="020B0604020202020204" pitchFamily="34" charset="0"/>
              <a:buChar char="•"/>
              <a:defRPr/>
            </a:pPr>
            <a:endParaRPr lang="en-US" sz="2000" b="1" dirty="0">
              <a:solidFill>
                <a:schemeClr val="dk2"/>
              </a:solidFill>
              <a:latin typeface="Times New Roman"/>
              <a:ea typeface="Times New Roman"/>
              <a:cs typeface="Times New Roman"/>
              <a:sym typeface="Times New Roman"/>
            </a:endParaRPr>
          </a:p>
          <a:p>
            <a:pPr marL="0" indent="0">
              <a:buFontTx/>
              <a:buNone/>
              <a:defRPr/>
            </a:pPr>
            <a:r>
              <a:rPr lang="en-US" sz="2000" dirty="0"/>
              <a:t>DEA’s authority is limited to controlled substances only.</a:t>
            </a:r>
          </a:p>
          <a:p>
            <a:pPr marL="0" indent="0">
              <a:buFontTx/>
              <a:buNone/>
              <a:defRPr/>
            </a:pPr>
            <a:endParaRPr lang="en-US" sz="2000" dirty="0"/>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484378"/>
            <a:ext cx="4038600" cy="2757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733751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Safeguards &amp; Risk Mitigation for ASC’s</a:t>
            </a:r>
          </a:p>
        </p:txBody>
      </p:sp>
      <p:sp>
        <p:nvSpPr>
          <p:cNvPr id="6" name="Content Placeholder 5"/>
          <p:cNvSpPr>
            <a:spLocks noGrp="1"/>
          </p:cNvSpPr>
          <p:nvPr>
            <p:ph sz="half" idx="1"/>
          </p:nvPr>
        </p:nvSpPr>
        <p:spPr>
          <a:xfrm>
            <a:off x="457200" y="2057400"/>
            <a:ext cx="4038600" cy="4068763"/>
          </a:xfrm>
        </p:spPr>
        <p:txBody>
          <a:bodyPr>
            <a:normAutofit fontScale="92500" lnSpcReduction="20000"/>
          </a:bodyPr>
          <a:lstStyle/>
          <a:p>
            <a:pPr marL="342900" lvl="1" indent="-342900">
              <a:buClr>
                <a:schemeClr val="tx1"/>
              </a:buClr>
              <a:buFont typeface="Arial" panose="020B0604020202020204" pitchFamily="34" charset="0"/>
              <a:buChar char="•"/>
            </a:pPr>
            <a:r>
              <a:rPr lang="en-US" sz="2400" dirty="0"/>
              <a:t>Maintain robust security and recordkeeping for CS’s</a:t>
            </a:r>
          </a:p>
          <a:p>
            <a:pPr marL="342900" lvl="1" indent="-342900">
              <a:buClr>
                <a:schemeClr val="tx1"/>
              </a:buClr>
              <a:buFont typeface="Arial" panose="020B0604020202020204" pitchFamily="34" charset="0"/>
              <a:buChar char="•"/>
            </a:pPr>
            <a:r>
              <a:rPr lang="en-US" sz="2400" dirty="0"/>
              <a:t>Limit the locations and access to CS’s</a:t>
            </a:r>
          </a:p>
          <a:p>
            <a:pPr marL="342900" lvl="1" indent="-342900">
              <a:buClr>
                <a:schemeClr val="tx1"/>
              </a:buClr>
              <a:buFont typeface="Arial" panose="020B0604020202020204" pitchFamily="34" charset="0"/>
              <a:buChar char="•"/>
            </a:pPr>
            <a:r>
              <a:rPr lang="en-US" sz="2400" dirty="0"/>
              <a:t>Use the “rule of two” in high risk situations – </a:t>
            </a:r>
            <a:r>
              <a:rPr lang="en-US" sz="2400" u="sng" dirty="0" smtClean="0"/>
              <a:t>before and after use of opioid syringes</a:t>
            </a:r>
          </a:p>
          <a:p>
            <a:pPr marL="342900" lvl="1" indent="-342900">
              <a:buClr>
                <a:schemeClr val="tx1"/>
              </a:buClr>
              <a:buFont typeface="Arial" panose="020B0604020202020204" pitchFamily="34" charset="0"/>
              <a:buChar char="•"/>
            </a:pPr>
            <a:r>
              <a:rPr lang="en-US" sz="2400" u="sng" dirty="0" smtClean="0"/>
              <a:t>Key threat – opioid syringes</a:t>
            </a:r>
            <a:endParaRPr lang="en-US" sz="2400" u="sng" dirty="0"/>
          </a:p>
          <a:p>
            <a:pPr marL="342900" lvl="1" indent="-342900">
              <a:buClr>
                <a:schemeClr val="tx1"/>
              </a:buClr>
              <a:buFont typeface="Arial" panose="020B0604020202020204" pitchFamily="34" charset="0"/>
              <a:buChar char="•"/>
            </a:pPr>
            <a:r>
              <a:rPr lang="en-US" sz="2400" dirty="0"/>
              <a:t>Follow national/state/best practice guidelines whenever </a:t>
            </a:r>
            <a:r>
              <a:rPr lang="en-US" sz="2400" dirty="0" smtClean="0"/>
              <a:t>possible - MN</a:t>
            </a:r>
            <a:endParaRPr lang="en-US" sz="2400" dirty="0"/>
          </a:p>
          <a:p>
            <a:pPr marL="342900" lvl="1" indent="-342900">
              <a:buClr>
                <a:schemeClr val="tx1"/>
              </a:buClr>
              <a:buFont typeface="Arial" panose="020B0604020202020204" pitchFamily="34" charset="0"/>
              <a:buChar char="•"/>
            </a:pPr>
            <a:r>
              <a:rPr lang="en-US" sz="2400" dirty="0"/>
              <a:t>Practice due diligence &amp; have a process/policies </a:t>
            </a:r>
            <a:endParaRPr lang="en-US" sz="3200" dirty="0"/>
          </a:p>
        </p:txBody>
      </p:sp>
      <p:pic>
        <p:nvPicPr>
          <p:cNvPr id="9218" name="Picture 2"/>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b="27553"/>
          <a:stretch/>
        </p:blipFill>
        <p:spPr bwMode="auto">
          <a:xfrm>
            <a:off x="5655778" y="2057400"/>
            <a:ext cx="2629616" cy="1897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7376" y="3962400"/>
            <a:ext cx="2598226"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12622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Hospital Pharmacy Key Takeaways </a:t>
            </a:r>
            <a:br>
              <a:rPr lang="en-US" dirty="0" smtClean="0"/>
            </a:br>
            <a:endParaRPr lang="en-US" dirty="0"/>
          </a:p>
        </p:txBody>
      </p:sp>
      <p:sp>
        <p:nvSpPr>
          <p:cNvPr id="3" name="Content Placeholder 2"/>
          <p:cNvSpPr>
            <a:spLocks noGrp="1"/>
          </p:cNvSpPr>
          <p:nvPr>
            <p:ph idx="1"/>
          </p:nvPr>
        </p:nvSpPr>
        <p:spPr>
          <a:xfrm>
            <a:off x="628650" y="1447800"/>
            <a:ext cx="7886700" cy="4400551"/>
          </a:xfrm>
        </p:spPr>
        <p:txBody>
          <a:bodyPr>
            <a:normAutofit fontScale="55000" lnSpcReduction="20000"/>
          </a:bodyPr>
          <a:lstStyle/>
          <a:p>
            <a:pPr>
              <a:defRPr/>
            </a:pPr>
            <a:r>
              <a:rPr lang="en-US" dirty="0"/>
              <a:t>Create drug diversion team</a:t>
            </a:r>
          </a:p>
          <a:p>
            <a:pPr>
              <a:defRPr/>
            </a:pPr>
            <a:r>
              <a:rPr lang="en-US" dirty="0"/>
              <a:t>Must have PIC (Pharmacist in Charge)</a:t>
            </a:r>
          </a:p>
          <a:p>
            <a:pPr>
              <a:defRPr/>
            </a:pPr>
            <a:r>
              <a:rPr lang="en-US" dirty="0"/>
              <a:t>Review usage of drugs by medical personnel.</a:t>
            </a:r>
          </a:p>
          <a:p>
            <a:pPr>
              <a:defRPr/>
            </a:pPr>
            <a:r>
              <a:rPr lang="en-US" dirty="0"/>
              <a:t>Maintain strong oversight of ADM’s. ***</a:t>
            </a:r>
          </a:p>
          <a:p>
            <a:pPr>
              <a:defRPr/>
            </a:pPr>
            <a:r>
              <a:rPr lang="en-US" dirty="0"/>
              <a:t>Use rule of two for drug </a:t>
            </a:r>
            <a:r>
              <a:rPr lang="en-US" dirty="0" smtClean="0"/>
              <a:t>wasting</a:t>
            </a:r>
            <a:endParaRPr lang="en-US" dirty="0"/>
          </a:p>
          <a:p>
            <a:pPr>
              <a:defRPr/>
            </a:pPr>
            <a:r>
              <a:rPr lang="en-US" dirty="0"/>
              <a:t>Anticipate that liquid opioids will diverted and </a:t>
            </a:r>
            <a:r>
              <a:rPr lang="en-US" dirty="0" smtClean="0"/>
              <a:t>plan accordingly</a:t>
            </a:r>
            <a:endParaRPr lang="en-US" dirty="0"/>
          </a:p>
          <a:p>
            <a:pPr>
              <a:defRPr/>
            </a:pPr>
            <a:r>
              <a:rPr lang="en-US" dirty="0"/>
              <a:t>Act when someone is caught replacing with </a:t>
            </a:r>
            <a:r>
              <a:rPr lang="en-US" dirty="0" smtClean="0"/>
              <a:t>saline</a:t>
            </a:r>
            <a:endParaRPr lang="en-US" dirty="0"/>
          </a:p>
          <a:p>
            <a:pPr>
              <a:defRPr/>
            </a:pPr>
            <a:r>
              <a:rPr lang="en-US" dirty="0"/>
              <a:t>Limit locations where drugs are kept and track drugs from beginning to </a:t>
            </a:r>
            <a:r>
              <a:rPr lang="en-US" dirty="0" smtClean="0"/>
              <a:t>end.</a:t>
            </a:r>
          </a:p>
          <a:p>
            <a:pPr>
              <a:defRPr/>
            </a:pPr>
            <a:r>
              <a:rPr lang="en-US" dirty="0" smtClean="0"/>
              <a:t>Review usage of drugs by medical personnel</a:t>
            </a:r>
          </a:p>
          <a:p>
            <a:pPr>
              <a:defRPr/>
            </a:pPr>
            <a:r>
              <a:rPr lang="en-US" dirty="0" smtClean="0"/>
              <a:t>Limit access to drug vaults &amp; servers</a:t>
            </a:r>
          </a:p>
          <a:p>
            <a:pPr>
              <a:defRPr/>
            </a:pPr>
            <a:r>
              <a:rPr lang="en-US" dirty="0" smtClean="0"/>
              <a:t>Maintain perpetual inventory</a:t>
            </a:r>
          </a:p>
          <a:p>
            <a:pPr>
              <a:defRPr/>
            </a:pPr>
            <a:r>
              <a:rPr lang="en-US" dirty="0" smtClean="0"/>
              <a:t>Conduct training, at hire and annually  </a:t>
            </a:r>
          </a:p>
          <a:p>
            <a:pPr>
              <a:defRPr/>
            </a:pPr>
            <a:r>
              <a:rPr lang="en-US" dirty="0" smtClean="0"/>
              <a:t>Implement drug testing, at hire and unannounced</a:t>
            </a:r>
          </a:p>
          <a:p>
            <a:pPr>
              <a:defRPr/>
            </a:pPr>
            <a:r>
              <a:rPr lang="en-US" dirty="0" smtClean="0"/>
              <a:t>Maintain strong security over returned and wasted drugs</a:t>
            </a:r>
          </a:p>
          <a:p>
            <a:pPr>
              <a:defRPr/>
            </a:pPr>
            <a:r>
              <a:rPr lang="en-US" dirty="0" smtClean="0"/>
              <a:t>Develop policies</a:t>
            </a:r>
            <a:endParaRPr lang="en-US" dirty="0"/>
          </a:p>
        </p:txBody>
      </p:sp>
    </p:spTree>
    <p:extLst>
      <p:ext uri="{BB962C8B-B14F-4D97-AF65-F5344CB8AC3E}">
        <p14:creationId xmlns:p14="http://schemas.microsoft.com/office/powerpoint/2010/main" val="390239111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85800" y="1143001"/>
            <a:ext cx="7772400" cy="167639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rgbClr val="003366"/>
                </a:solidFill>
                <a:cs typeface="Arial" pitchFamily="34" charset="0"/>
              </a:rPr>
              <a:t>Questions?</a:t>
            </a:r>
            <a:endParaRPr lang="en-US" sz="1200" dirty="0">
              <a:solidFill>
                <a:srgbClr val="003366"/>
              </a:solidFill>
              <a:cs typeface="Arial" pitchFamily="34" charset="0"/>
            </a:endParaRPr>
          </a:p>
        </p:txBody>
      </p:sp>
      <p:sp>
        <p:nvSpPr>
          <p:cNvPr id="6" name="Subtitle 2"/>
          <p:cNvSpPr txBox="1">
            <a:spLocks/>
          </p:cNvSpPr>
          <p:nvPr/>
        </p:nvSpPr>
        <p:spPr>
          <a:xfrm>
            <a:off x="685800" y="3886200"/>
            <a:ext cx="7620000" cy="17526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buNone/>
            </a:pPr>
            <a:r>
              <a:rPr lang="en-US" dirty="0">
                <a:solidFill>
                  <a:srgbClr val="003366"/>
                </a:solidFill>
              </a:rPr>
              <a:t>Dennis Wichern</a:t>
            </a:r>
          </a:p>
          <a:p>
            <a:pPr marL="0" lvl="0" indent="0" algn="ctr">
              <a:buNone/>
            </a:pPr>
            <a:r>
              <a:rPr lang="en-US" dirty="0">
                <a:solidFill>
                  <a:srgbClr val="003366"/>
                </a:solidFill>
              </a:rPr>
              <a:t>312-859-2430</a:t>
            </a:r>
          </a:p>
          <a:p>
            <a:pPr marL="0" lvl="0" indent="0" algn="ctr">
              <a:buNone/>
            </a:pPr>
            <a:r>
              <a:rPr lang="en-US" sz="3000" dirty="0">
                <a:solidFill>
                  <a:srgbClr val="003366"/>
                </a:solidFill>
                <a:hlinkClick r:id="rId2"/>
              </a:rPr>
              <a:t>Dennis.wichern@prescriptiondrugconsulting.com</a:t>
            </a:r>
            <a:endParaRPr lang="en-US" sz="3000" dirty="0">
              <a:solidFill>
                <a:srgbClr val="003366"/>
              </a:solidFill>
            </a:endParaRPr>
          </a:p>
          <a:p>
            <a:pPr marL="0" lvl="0" indent="0" algn="ctr">
              <a:buNone/>
            </a:pPr>
            <a:endParaRPr lang="en-US" sz="3000" dirty="0">
              <a:solidFill>
                <a:srgbClr val="003366"/>
              </a:solidFill>
            </a:endParaRPr>
          </a:p>
        </p:txBody>
      </p:sp>
    </p:spTree>
    <p:extLst>
      <p:ext uri="{BB962C8B-B14F-4D97-AF65-F5344CB8AC3E}">
        <p14:creationId xmlns:p14="http://schemas.microsoft.com/office/powerpoint/2010/main" val="10128247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Autofit/>
          </a:bodyPr>
          <a:lstStyle/>
          <a:p>
            <a:pPr eaLnBrk="1" hangingPunct="1"/>
            <a:r>
              <a:rPr lang="en-US" altLang="en-US" dirty="0"/>
              <a:t>DEA’s Role with Controlled Substances </a:t>
            </a:r>
          </a:p>
        </p:txBody>
      </p:sp>
      <p:sp>
        <p:nvSpPr>
          <p:cNvPr id="24579" name="Rectangle 3"/>
          <p:cNvSpPr>
            <a:spLocks noGrp="1" noChangeArrowheads="1"/>
          </p:cNvSpPr>
          <p:nvPr>
            <p:ph sz="half" idx="1"/>
          </p:nvPr>
        </p:nvSpPr>
        <p:spPr>
          <a:xfrm>
            <a:off x="457200" y="1752600"/>
            <a:ext cx="4038600" cy="4373563"/>
          </a:xfrm>
        </p:spPr>
        <p:txBody>
          <a:bodyPr>
            <a:normAutofit fontScale="92500" lnSpcReduction="20000"/>
          </a:bodyPr>
          <a:lstStyle/>
          <a:p>
            <a:pPr eaLnBrk="1" hangingPunct="1">
              <a:lnSpc>
                <a:spcPct val="90000"/>
              </a:lnSpc>
              <a:buFontTx/>
              <a:buNone/>
            </a:pPr>
            <a:endParaRPr lang="en-US" altLang="en-US" sz="2400" dirty="0"/>
          </a:p>
          <a:p>
            <a:pPr eaLnBrk="1" hangingPunct="1">
              <a:lnSpc>
                <a:spcPct val="90000"/>
              </a:lnSpc>
              <a:buFontTx/>
              <a:buNone/>
            </a:pPr>
            <a:r>
              <a:rPr lang="en-US" altLang="en-US" sz="2400" dirty="0"/>
              <a:t>    </a:t>
            </a:r>
            <a:r>
              <a:rPr lang="en-US" altLang="en-US" sz="2400" dirty="0" smtClean="0"/>
              <a:t> DEA’s </a:t>
            </a:r>
            <a:r>
              <a:rPr lang="en-US" altLang="en-US" sz="2400" dirty="0"/>
              <a:t>statutory responsibility under the Controlled Substance Act (CSA) is twofold: </a:t>
            </a:r>
          </a:p>
          <a:p>
            <a:pPr eaLnBrk="1" hangingPunct="1">
              <a:lnSpc>
                <a:spcPct val="90000"/>
              </a:lnSpc>
              <a:buFontTx/>
              <a:buNone/>
            </a:pPr>
            <a:endParaRPr lang="en-US" altLang="en-US" sz="2400" dirty="0"/>
          </a:p>
          <a:p>
            <a:pPr eaLnBrk="1" hangingPunct="1">
              <a:lnSpc>
                <a:spcPct val="90000"/>
              </a:lnSpc>
              <a:buFontTx/>
              <a:buNone/>
            </a:pPr>
            <a:r>
              <a:rPr lang="en-US" altLang="en-US" sz="2400" dirty="0"/>
              <a:t>    1) prevent diversion and abuse of drugs </a:t>
            </a:r>
          </a:p>
          <a:p>
            <a:pPr eaLnBrk="1" hangingPunct="1">
              <a:lnSpc>
                <a:spcPct val="90000"/>
              </a:lnSpc>
              <a:buFontTx/>
              <a:buNone/>
            </a:pPr>
            <a:r>
              <a:rPr lang="en-US" altLang="en-US" sz="2400" dirty="0"/>
              <a:t>    2) ensure an adequate and uninterrupted supply is available to meet the country’s legitimate medical, scientific, and research needs. </a:t>
            </a:r>
          </a:p>
          <a:p>
            <a:pPr eaLnBrk="1" hangingPunct="1">
              <a:lnSpc>
                <a:spcPct val="90000"/>
              </a:lnSpc>
              <a:buFontTx/>
              <a:buNone/>
            </a:pPr>
            <a:endParaRPr lang="en-US" altLang="en-US" sz="2400" dirty="0"/>
          </a:p>
          <a:p>
            <a:pPr eaLnBrk="1" hangingPunct="1">
              <a:lnSpc>
                <a:spcPct val="90000"/>
              </a:lnSpc>
              <a:buFontTx/>
              <a:buNone/>
            </a:pPr>
            <a:r>
              <a:rPr lang="en-US" altLang="en-US" sz="2400" dirty="0"/>
              <a:t>    </a:t>
            </a:r>
            <a:r>
              <a:rPr lang="en-US" altLang="en-US" sz="2400" dirty="0" smtClean="0"/>
              <a:t> DEA </a:t>
            </a:r>
            <a:r>
              <a:rPr lang="en-US" altLang="en-US" sz="2400" dirty="0"/>
              <a:t>has no medical doctors </a:t>
            </a:r>
            <a:r>
              <a:rPr lang="en-US" altLang="en-US" sz="2400" dirty="0" smtClean="0"/>
              <a:t>on staff and must hire one to define standard of care.</a:t>
            </a:r>
            <a:endParaRPr lang="en-US" altLang="en-US" sz="2400" dirty="0"/>
          </a:p>
          <a:p>
            <a:pPr eaLnBrk="1" hangingPunct="1">
              <a:lnSpc>
                <a:spcPct val="90000"/>
              </a:lnSpc>
              <a:buFontTx/>
              <a:buNone/>
            </a:pPr>
            <a:endParaRPr lang="en-US" altLang="en-US" sz="2400" dirty="0"/>
          </a:p>
          <a:p>
            <a:pPr eaLnBrk="1" hangingPunct="1">
              <a:lnSpc>
                <a:spcPct val="90000"/>
              </a:lnSpc>
              <a:buFontTx/>
              <a:buNone/>
            </a:pPr>
            <a:endParaRPr lang="en-US" altLang="en-US" sz="2400" dirty="0"/>
          </a:p>
          <a:p>
            <a:pPr eaLnBrk="1" hangingPunct="1">
              <a:lnSpc>
                <a:spcPct val="90000"/>
              </a:lnSpc>
              <a:buFontTx/>
              <a:buNone/>
            </a:pPr>
            <a:endParaRPr lang="en-US" altLang="en-US" sz="2400" dirty="0"/>
          </a:p>
        </p:txBody>
      </p:sp>
      <p:pic>
        <p:nvPicPr>
          <p:cNvPr id="614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98321" y="1894003"/>
            <a:ext cx="3938357" cy="3938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097776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ASCA2020_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SCA2020 PowerpointTemplate - standard size -plain" id="{275042C4-A256-4108-9916-509F6D4856BF}" vid="{06FFBAD6-9C50-4B1D-B20A-CAFF237BF5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CD15BA72FEDD49BECD3F7285DC93E0" ma:contentTypeVersion="14" ma:contentTypeDescription="Create a new document." ma:contentTypeScope="" ma:versionID="59d89902ff0d14d42416558a18dbf683">
  <xsd:schema xmlns:xsd="http://www.w3.org/2001/XMLSchema" xmlns:xs="http://www.w3.org/2001/XMLSchema" xmlns:p="http://schemas.microsoft.com/office/2006/metadata/properties" xmlns:ns1="http://schemas.microsoft.com/sharepoint/v3" xmlns:ns2="28e19744-7c6f-4a51-b805-df2ce65c1f18" xmlns:ns3="51ebe2c2-44b3-4a6f-9c33-e5004fc4aca3" targetNamespace="http://schemas.microsoft.com/office/2006/metadata/properties" ma:root="true" ma:fieldsID="a6d0a2469f3d717b4fceaea69e17d8ab" ns1:_="" ns2:_="" ns3:_="">
    <xsd:import namespace="http://schemas.microsoft.com/sharepoint/v3"/>
    <xsd:import namespace="28e19744-7c6f-4a51-b805-df2ce65c1f18"/>
    <xsd:import namespace="51ebe2c2-44b3-4a6f-9c33-e5004fc4aca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1:_ip_UnifiedCompliancePolicyProperties" minOccurs="0"/>
                <xsd:element ref="ns1:_ip_UnifiedCompliancePolicyUIAc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e19744-7c6f-4a51-b805-df2ce65c1f1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1ebe2c2-44b3-4a6f-9c33-e5004fc4aca3"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C0F8985-F6C9-4A4F-A15F-376A34A067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8e19744-7c6f-4a51-b805-df2ce65c1f18"/>
    <ds:schemaRef ds:uri="51ebe2c2-44b3-4a6f-9c33-e5004fc4ac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4E69DBA-7A7D-4CE4-B5ED-C3760A0E836B}">
  <ds:schemaRefs>
    <ds:schemaRef ds:uri="http://purl.org/dc/dcmitype/"/>
    <ds:schemaRef ds:uri="http://www.w3.org/XML/1998/namespace"/>
    <ds:schemaRef ds:uri="http://purl.org/dc/terms/"/>
    <ds:schemaRef ds:uri="28e19744-7c6f-4a51-b805-df2ce65c1f18"/>
    <ds:schemaRef ds:uri="http://schemas.microsoft.com/office/infopath/2007/PartnerControls"/>
    <ds:schemaRef ds:uri="http://schemas.openxmlformats.org/package/2006/metadata/core-properties"/>
    <ds:schemaRef ds:uri="http://schemas.microsoft.com/office/2006/documentManagement/types"/>
    <ds:schemaRef ds:uri="51ebe2c2-44b3-4a6f-9c33-e5004fc4aca3"/>
    <ds:schemaRef ds:uri="http://schemas.microsoft.com/sharepoint/v3"/>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F057D166-9D26-4D84-8EDF-D0C5019E53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ASCA2020_PowerPointTemplate</Template>
  <TotalTime>1004</TotalTime>
  <Words>3978</Words>
  <Application>Microsoft Office PowerPoint</Application>
  <PresentationFormat>On-screen Show (4:3)</PresentationFormat>
  <Paragraphs>488</Paragraphs>
  <Slides>82</Slides>
  <Notes>6</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82</vt:i4>
      </vt:variant>
    </vt:vector>
  </HeadingPairs>
  <TitlesOfParts>
    <vt:vector size="92" baseType="lpstr">
      <vt:lpstr>Arial</vt:lpstr>
      <vt:lpstr>Batang</vt:lpstr>
      <vt:lpstr>Calibri</vt:lpstr>
      <vt:lpstr>Garamond</vt:lpstr>
      <vt:lpstr>Symbol</vt:lpstr>
      <vt:lpstr>Times New Roman</vt:lpstr>
      <vt:lpstr>Wingdings</vt:lpstr>
      <vt:lpstr>Xerox Sans Serif Wide</vt:lpstr>
      <vt:lpstr>ASCA2020_PowerPointTemplate</vt:lpstr>
      <vt:lpstr>Photo Editor Photo</vt:lpstr>
      <vt:lpstr>ASC &amp; Hospital Drug Diversion</vt:lpstr>
      <vt:lpstr>Disclosure</vt:lpstr>
      <vt:lpstr>PowerPoint Presentation</vt:lpstr>
      <vt:lpstr>Learning Objectives </vt:lpstr>
      <vt:lpstr>PowerPoint Presentation</vt:lpstr>
      <vt:lpstr> What Type Drug?</vt:lpstr>
      <vt:lpstr>DEA’s Primary Focus</vt:lpstr>
      <vt:lpstr>DEA’s Role with Medical Providers</vt:lpstr>
      <vt:lpstr>DEA’s Role with Controlled Substances </vt:lpstr>
      <vt:lpstr>Nationwide Registrant Population</vt:lpstr>
      <vt:lpstr>Minnesota Registrant Population</vt:lpstr>
      <vt:lpstr>   Medical Professional Substance Abuse Statistics  </vt:lpstr>
      <vt:lpstr> Medical Professional Substance Abuse Statistics </vt:lpstr>
      <vt:lpstr>USA Today Article - 2014</vt:lpstr>
      <vt:lpstr> Medical Professionals Substance Abuse Statistics </vt:lpstr>
      <vt:lpstr>PowerPoint Presentation</vt:lpstr>
      <vt:lpstr>The Background on Drug Diversion in Healthcare Facilities</vt:lpstr>
      <vt:lpstr>PowerPoint Presentation</vt:lpstr>
      <vt:lpstr>Hepatitis Outbreak – Florida, Mayo Clinic   2010</vt:lpstr>
      <vt:lpstr>The Mayo Clinic Response</vt:lpstr>
      <vt:lpstr>The Mayo Clinic Response</vt:lpstr>
      <vt:lpstr>The Mayo Clinic Response</vt:lpstr>
      <vt:lpstr>The Mayo Clinic Response</vt:lpstr>
      <vt:lpstr>The Mayo Clinic Response The 77 Best Practice Elements</vt:lpstr>
      <vt:lpstr>The Mayo Clinic Response The 77 Best Practice Elements</vt:lpstr>
      <vt:lpstr>The Mayo Clinic Response The 77 Best Practice Elements</vt:lpstr>
      <vt:lpstr>The Mayo Clinic Response The 77 Best Practice Elements</vt:lpstr>
      <vt:lpstr>The Mayo Clinic Response Summary The 77 Best Practice Elements</vt:lpstr>
      <vt:lpstr>What Drugs Should I Focus On?</vt:lpstr>
      <vt:lpstr>National Forensic Laboratory Information System NFLIS</vt:lpstr>
      <vt:lpstr>Most Commonly Abused Pharmaceutical Drugs</vt:lpstr>
      <vt:lpstr> Top Four Narcotic Analgesics </vt:lpstr>
      <vt:lpstr>Top Three Benzodiazepines</vt:lpstr>
      <vt:lpstr>The Holy Trinity Prescription Drug Combination that Gives Heroin - Like - High</vt:lpstr>
      <vt:lpstr>Other Common Drug Cocktails</vt:lpstr>
      <vt:lpstr>Propofol</vt:lpstr>
      <vt:lpstr>Propofol</vt:lpstr>
      <vt:lpstr>The Key ASC Drugs</vt:lpstr>
      <vt:lpstr>Common Drug Abuser Characteristics </vt:lpstr>
      <vt:lpstr>Common Drug Abuser Characteristics </vt:lpstr>
      <vt:lpstr>Justice Department Announces Settlement Agreement with Seattle Cancer Care Alliance Over Pharmacy Control Failures July 7, 2016 </vt:lpstr>
      <vt:lpstr>Common Drug Abuser Characteristics </vt:lpstr>
      <vt:lpstr>Common Drug Abuser Characteristics per DEA </vt:lpstr>
      <vt:lpstr>Walk Me Through Some More Case Studies</vt:lpstr>
      <vt:lpstr>Case Study #1</vt:lpstr>
      <vt:lpstr>Multi-state Hepatitis Outbreak   2011</vt:lpstr>
      <vt:lpstr>Case Study #2</vt:lpstr>
      <vt:lpstr> Charles City (Iowa) Nurse Anesthetist Sentenced to Nearly Three Years in Federal Prison for Drug Tampering and Diversion Scheme May 29, 2020  </vt:lpstr>
      <vt:lpstr>Case Study #3</vt:lpstr>
      <vt:lpstr>Hepatitis Outbreak – Colorado 2009</vt:lpstr>
      <vt:lpstr>Case Study #4</vt:lpstr>
      <vt:lpstr> Nurses sentenced to prison for stealing opioids from Colorado hospitals May 1, 2018 </vt:lpstr>
      <vt:lpstr>Other Examples</vt:lpstr>
      <vt:lpstr>What’s the Solution? </vt:lpstr>
      <vt:lpstr>Mayo Clinic Response The Gold Standard</vt:lpstr>
      <vt:lpstr> OR? </vt:lpstr>
      <vt:lpstr>Minnesota DOH - 2012</vt:lpstr>
      <vt:lpstr>PowerPoint Presentation</vt:lpstr>
      <vt:lpstr>Minnesota DOH – 2015 6 page - 102 point checklist</vt:lpstr>
      <vt:lpstr>Minnesota DOH – 2015 Page 1</vt:lpstr>
      <vt:lpstr>Minnesota DOH – 2015 Summary</vt:lpstr>
      <vt:lpstr>Minnesota DOH Webpage Drug Diversion Resources</vt:lpstr>
      <vt:lpstr>Minnesota DOH Webpage Drug Diversion Resources</vt:lpstr>
      <vt:lpstr>Walk Me Through the Keys </vt:lpstr>
      <vt:lpstr>Walk Me Thru the Fix 1st Steps</vt:lpstr>
      <vt:lpstr>Walk Me Thru the Fix 1st Steps</vt:lpstr>
      <vt:lpstr>Walk Me Thru the Fix 2nd Steps</vt:lpstr>
      <vt:lpstr>Walk Me Thru the Fix 2nd Steps</vt:lpstr>
      <vt:lpstr>Walk Me Thru the Fix Follow-up Steps</vt:lpstr>
      <vt:lpstr>  Key Takeaways from Cases  </vt:lpstr>
      <vt:lpstr>Other Resources</vt:lpstr>
      <vt:lpstr>Baker Tilly White Paper</vt:lpstr>
      <vt:lpstr> New Updated Pharmacist’s Manual (October 2020)  </vt:lpstr>
      <vt:lpstr> New Updated Pharmacist’s Manual (October 2020)  </vt:lpstr>
      <vt:lpstr> New Updated Pharmacist’s Manual (October 2020)  </vt:lpstr>
      <vt:lpstr>DEA Resources/Links DEA Form 41</vt:lpstr>
      <vt:lpstr> The Required Records   </vt:lpstr>
      <vt:lpstr>Wrap it UP</vt:lpstr>
      <vt:lpstr>All Everything Summary CFR 1301.71(a) All applicants and registrants shall provide effective controls and procedures to guard against theft and diversion of controlled substances.</vt:lpstr>
      <vt:lpstr>Safeguards &amp; Risk Mitigation for ASC’s</vt:lpstr>
      <vt:lpstr>Hospital Pharmacy Key Takeaways  </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 Title Slide (44pt)</dc:title>
  <dc:creator>Dennis Wichern</dc:creator>
  <cp:lastModifiedBy>Shiloh M. Larson</cp:lastModifiedBy>
  <cp:revision>176</cp:revision>
  <cp:lastPrinted>2020-01-08T18:58:21Z</cp:lastPrinted>
  <dcterms:created xsi:type="dcterms:W3CDTF">2020-01-04T21:18:56Z</dcterms:created>
  <dcterms:modified xsi:type="dcterms:W3CDTF">2021-10-26T18:54:14Z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0x01010077CD15BA72FEDD49BECD3F7285DC93E0</vt:lpwstr>
  </property>
  <property fmtid="{D5CDD505-2E9C-101B-9397-08002B2CF9AE}" pid="3" name="eDOCS AutoSave">
    <vt:lpwstr>20211026135144005</vt:lpwstr>
  </property>
</Properties>
</file>